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  <p:sldMasterId id="2147483683" r:id="rId2"/>
    <p:sldMasterId id="2147483711" r:id="rId3"/>
  </p:sldMasterIdLst>
  <p:notesMasterIdLst>
    <p:notesMasterId r:id="rId13"/>
  </p:notesMasterIdLst>
  <p:sldIdLst>
    <p:sldId id="25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5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77" y="104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3e2b6a1b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23e2b6a1b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8862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>
          <a:extLst>
            <a:ext uri="{FF2B5EF4-FFF2-40B4-BE49-F238E27FC236}">
              <a16:creationId xmlns:a16="http://schemas.microsoft.com/office/drawing/2014/main" id="{538D4FCE-C988-DEB3-2E8B-66715F8E3C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3e2b6a1b8c_0_0:notes">
            <a:extLst>
              <a:ext uri="{FF2B5EF4-FFF2-40B4-BE49-F238E27FC236}">
                <a16:creationId xmlns:a16="http://schemas.microsoft.com/office/drawing/2014/main" id="{0C74E568-F0E1-333D-EF79-C308C37C65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23e2b6a1b8c_0_0:notes">
            <a:extLst>
              <a:ext uri="{FF2B5EF4-FFF2-40B4-BE49-F238E27FC236}">
                <a16:creationId xmlns:a16="http://schemas.microsoft.com/office/drawing/2014/main" id="{BD639DB9-77AA-C128-B8BE-25C0B4CB0E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317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>
          <a:extLst>
            <a:ext uri="{FF2B5EF4-FFF2-40B4-BE49-F238E27FC236}">
              <a16:creationId xmlns:a16="http://schemas.microsoft.com/office/drawing/2014/main" id="{4ECA4A0B-C2B8-29CF-A9B2-37432DA75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3e2b6a1b8c_0_0:notes">
            <a:extLst>
              <a:ext uri="{FF2B5EF4-FFF2-40B4-BE49-F238E27FC236}">
                <a16:creationId xmlns:a16="http://schemas.microsoft.com/office/drawing/2014/main" id="{4F62BA7B-867C-5209-952A-8F6FEBED79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23e2b6a1b8c_0_0:notes">
            <a:extLst>
              <a:ext uri="{FF2B5EF4-FFF2-40B4-BE49-F238E27FC236}">
                <a16:creationId xmlns:a16="http://schemas.microsoft.com/office/drawing/2014/main" id="{B390F485-7320-77B6-2515-CA9C421033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6687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>
          <a:extLst>
            <a:ext uri="{FF2B5EF4-FFF2-40B4-BE49-F238E27FC236}">
              <a16:creationId xmlns:a16="http://schemas.microsoft.com/office/drawing/2014/main" id="{34EAF178-B5B0-4192-3D40-C50A3905B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3e2b6a1b8c_0_0:notes">
            <a:extLst>
              <a:ext uri="{FF2B5EF4-FFF2-40B4-BE49-F238E27FC236}">
                <a16:creationId xmlns:a16="http://schemas.microsoft.com/office/drawing/2014/main" id="{EC6321D3-8914-4100-EE28-4804AEEAE6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23e2b6a1b8c_0_0:notes">
            <a:extLst>
              <a:ext uri="{FF2B5EF4-FFF2-40B4-BE49-F238E27FC236}">
                <a16:creationId xmlns:a16="http://schemas.microsoft.com/office/drawing/2014/main" id="{BA769CB5-7378-F42E-AB6D-9EFEB40DA7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7637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>
          <a:extLst>
            <a:ext uri="{FF2B5EF4-FFF2-40B4-BE49-F238E27FC236}">
              <a16:creationId xmlns:a16="http://schemas.microsoft.com/office/drawing/2014/main" id="{E0A3AE9D-EEC3-D680-5455-E0A5C2742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3e2b6a1b8c_0_0:notes">
            <a:extLst>
              <a:ext uri="{FF2B5EF4-FFF2-40B4-BE49-F238E27FC236}">
                <a16:creationId xmlns:a16="http://schemas.microsoft.com/office/drawing/2014/main" id="{C5B4E03F-F591-4C2B-8070-E64ADD90AB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23e2b6a1b8c_0_0:notes">
            <a:extLst>
              <a:ext uri="{FF2B5EF4-FFF2-40B4-BE49-F238E27FC236}">
                <a16:creationId xmlns:a16="http://schemas.microsoft.com/office/drawing/2014/main" id="{74B187EE-4413-EC3B-E364-9F8C666977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9717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>
          <a:extLst>
            <a:ext uri="{FF2B5EF4-FFF2-40B4-BE49-F238E27FC236}">
              <a16:creationId xmlns:a16="http://schemas.microsoft.com/office/drawing/2014/main" id="{00432BE7-C4B7-5595-6BCD-1EE4F6273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3e2b6a1b8c_0_0:notes">
            <a:extLst>
              <a:ext uri="{FF2B5EF4-FFF2-40B4-BE49-F238E27FC236}">
                <a16:creationId xmlns:a16="http://schemas.microsoft.com/office/drawing/2014/main" id="{D1CB3E7D-432F-8588-65A4-18C7A04B21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23e2b6a1b8c_0_0:notes">
            <a:extLst>
              <a:ext uri="{FF2B5EF4-FFF2-40B4-BE49-F238E27FC236}">
                <a16:creationId xmlns:a16="http://schemas.microsoft.com/office/drawing/2014/main" id="{FFBCD514-38DA-FEBC-40CA-45B6880709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85744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>
          <a:extLst>
            <a:ext uri="{FF2B5EF4-FFF2-40B4-BE49-F238E27FC236}">
              <a16:creationId xmlns:a16="http://schemas.microsoft.com/office/drawing/2014/main" id="{B4E4A37B-73B5-EA09-AFB7-9D4AD04B7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3e2b6a1b8c_0_0:notes">
            <a:extLst>
              <a:ext uri="{FF2B5EF4-FFF2-40B4-BE49-F238E27FC236}">
                <a16:creationId xmlns:a16="http://schemas.microsoft.com/office/drawing/2014/main" id="{CE57F5B7-4621-3336-37BE-5B97B822EC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23e2b6a1b8c_0_0:notes">
            <a:extLst>
              <a:ext uri="{FF2B5EF4-FFF2-40B4-BE49-F238E27FC236}">
                <a16:creationId xmlns:a16="http://schemas.microsoft.com/office/drawing/2014/main" id="{C0397F1F-4AF5-FEBD-E863-9DE61957F1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93128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>
          <a:extLst>
            <a:ext uri="{FF2B5EF4-FFF2-40B4-BE49-F238E27FC236}">
              <a16:creationId xmlns:a16="http://schemas.microsoft.com/office/drawing/2014/main" id="{0CED631F-4983-600A-D9C3-4A6177755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3e2b6a1b8c_0_0:notes">
            <a:extLst>
              <a:ext uri="{FF2B5EF4-FFF2-40B4-BE49-F238E27FC236}">
                <a16:creationId xmlns:a16="http://schemas.microsoft.com/office/drawing/2014/main" id="{1394FA86-BA87-CB82-5C00-BBFF7B3471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23e2b6a1b8c_0_0:notes">
            <a:extLst>
              <a:ext uri="{FF2B5EF4-FFF2-40B4-BE49-F238E27FC236}">
                <a16:creationId xmlns:a16="http://schemas.microsoft.com/office/drawing/2014/main" id="{92821E5C-FB3D-D34F-9511-88CA1DEB9D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3242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A75FF612-9839-62C0-88A3-BC0D94F4C11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426202" y="4521156"/>
            <a:ext cx="2562724" cy="64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61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330344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37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15342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01458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D88ACE93-1609-9289-65EC-4F577E5778C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82470" y="1668646"/>
            <a:ext cx="6777788" cy="169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22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F147CAF-0B46-1E47-7BE3-90AD1520F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42" y="2217548"/>
            <a:ext cx="2608019" cy="670031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66A799EB-DA10-934E-BAEF-CA9C92268DC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75135" y="2009637"/>
            <a:ext cx="4339448" cy="108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06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pic>
        <p:nvPicPr>
          <p:cNvPr id="15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314" y="408441"/>
            <a:ext cx="1786846" cy="64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4570711"/>
            <a:ext cx="589449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0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08346"/>
            <a:ext cx="8372901" cy="331708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20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</p:spTree>
    <p:extLst>
      <p:ext uri="{BB962C8B-B14F-4D97-AF65-F5344CB8AC3E}">
        <p14:creationId xmlns:p14="http://schemas.microsoft.com/office/powerpoint/2010/main" val="360381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5991" y="3227471"/>
            <a:ext cx="8532019" cy="916422"/>
          </a:xfrm>
        </p:spPr>
        <p:txBody>
          <a:bodyPr/>
          <a:lstStyle>
            <a:lvl1pPr marL="0" indent="0" algn="l">
              <a:buNone/>
              <a:defRPr sz="1350" b="1">
                <a:solidFill>
                  <a:schemeClr val="accent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5990" y="752498"/>
            <a:ext cx="5941273" cy="199276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46966698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14400"/>
            <a:ext cx="5002306" cy="2057400"/>
          </a:xfrm>
          <a:solidFill>
            <a:schemeClr val="accent2"/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/>
        </p:nvSpPr>
        <p:spPr>
          <a:xfrm>
            <a:off x="-1271" y="914400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14400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38125"/>
            <a:ext cx="4765990" cy="67627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600" b="1" cap="all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1565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1565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434AD4-28D0-93A6-9DF2-B7249F6616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18671" y="4298950"/>
            <a:ext cx="2720529" cy="4206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400"/>
            </a:lvl1pPr>
          </a:lstStyle>
          <a:p>
            <a:pPr lvl="0"/>
            <a:r>
              <a:rPr lang="en-US" dirty="0"/>
              <a:t>Presentation Date</a:t>
            </a:r>
          </a:p>
          <a:p>
            <a:pPr lvl="0"/>
            <a:r>
              <a:rPr lang="en-US" dirty="0"/>
              <a:t>City, State (presentation location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6D606D7-A5F6-9246-18EF-AD2B9480E9F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426202" y="193062"/>
            <a:ext cx="2562724" cy="64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77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231100" y="6190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67175" y="46375"/>
            <a:ext cx="8954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06950" y="4908739"/>
            <a:ext cx="690300" cy="249000"/>
          </a:xfrm>
          <a:prstGeom prst="rect">
            <a:avLst/>
          </a:prstGeom>
        </p:spPr>
        <p:txBody>
          <a:bodyPr spcFirstLastPara="1" wrap="square" lIns="91425" tIns="27425" rIns="91425" bIns="27425" anchor="ctr" anchorCtr="0">
            <a:normAutofit/>
          </a:bodyPr>
          <a:lstStyle>
            <a:lvl1pPr lvl="0" rtl="0">
              <a:buNone/>
              <a:defRPr b="1">
                <a:solidFill>
                  <a:srgbClr val="EFEFEF"/>
                </a:solidFill>
              </a:defRPr>
            </a:lvl1pPr>
            <a:lvl2pPr lvl="1" rtl="0">
              <a:buNone/>
              <a:defRPr b="1">
                <a:solidFill>
                  <a:srgbClr val="EFEFEF"/>
                </a:solidFill>
              </a:defRPr>
            </a:lvl2pPr>
            <a:lvl3pPr lvl="2" rtl="0">
              <a:buNone/>
              <a:defRPr b="1">
                <a:solidFill>
                  <a:srgbClr val="EFEFEF"/>
                </a:solidFill>
              </a:defRPr>
            </a:lvl3pPr>
            <a:lvl4pPr lvl="3" rtl="0">
              <a:buNone/>
              <a:defRPr b="1">
                <a:solidFill>
                  <a:srgbClr val="EFEFEF"/>
                </a:solidFill>
              </a:defRPr>
            </a:lvl4pPr>
            <a:lvl5pPr lvl="4" rtl="0">
              <a:buNone/>
              <a:defRPr b="1">
                <a:solidFill>
                  <a:srgbClr val="EFEFEF"/>
                </a:solidFill>
              </a:defRPr>
            </a:lvl5pPr>
            <a:lvl6pPr lvl="5" rtl="0">
              <a:buNone/>
              <a:defRPr b="1">
                <a:solidFill>
                  <a:srgbClr val="EFEFEF"/>
                </a:solidFill>
              </a:defRPr>
            </a:lvl6pPr>
            <a:lvl7pPr lvl="6" rtl="0">
              <a:buNone/>
              <a:defRPr b="1">
                <a:solidFill>
                  <a:srgbClr val="EFEFEF"/>
                </a:solidFill>
              </a:defRPr>
            </a:lvl7pPr>
            <a:lvl8pPr lvl="7" rtl="0">
              <a:buNone/>
              <a:defRPr b="1">
                <a:solidFill>
                  <a:srgbClr val="EFEFEF"/>
                </a:solidFill>
              </a:defRPr>
            </a:lvl8pPr>
            <a:lvl9pPr lvl="8" rtl="0">
              <a:buNone/>
              <a:defRPr b="1">
                <a:solidFill>
                  <a:srgbClr val="EFEFE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25222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SECTION BREAK TITLE</a:t>
            </a:r>
          </a:p>
        </p:txBody>
      </p:sp>
    </p:spTree>
    <p:extLst>
      <p:ext uri="{BB962C8B-B14F-4D97-AF65-F5344CB8AC3E}">
        <p14:creationId xmlns:p14="http://schemas.microsoft.com/office/powerpoint/2010/main" val="179226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08346"/>
            <a:ext cx="8372901" cy="3317082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67903"/>
            <a:ext cx="8372901" cy="621711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TITLE AND CONTENT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2148350" y="10841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95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30288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28723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418007"/>
            <a:ext cx="4023360" cy="3317081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</p:spTree>
    <p:extLst>
      <p:ext uri="{BB962C8B-B14F-4D97-AF65-F5344CB8AC3E}">
        <p14:creationId xmlns:p14="http://schemas.microsoft.com/office/powerpoint/2010/main" val="240316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1840702"/>
            <a:ext cx="4114800" cy="287691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800"/>
            </a:lvl4pPr>
            <a:lvl5pPr marL="1084263" indent="-171450"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406047"/>
            <a:ext cx="4114800" cy="465749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Two-column CONTENT slide</a:t>
            </a:r>
            <a:br>
              <a:rPr lang="en-US" dirty="0"/>
            </a:br>
            <a:r>
              <a:rPr lang="en-US" dirty="0"/>
              <a:t>with box treatment</a:t>
            </a:r>
          </a:p>
        </p:txBody>
      </p:sp>
    </p:spTree>
    <p:extLst>
      <p:ext uri="{BB962C8B-B14F-4D97-AF65-F5344CB8AC3E}">
        <p14:creationId xmlns:p14="http://schemas.microsoft.com/office/powerpoint/2010/main" val="1126854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417872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80" y="1417871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80" y="3203316"/>
            <a:ext cx="3729481" cy="1565882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3193094"/>
            <a:ext cx="4319750" cy="154083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211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FEC96C-AFD1-4C49-9493-F5643E5E2E8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451045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442711"/>
            <a:ext cx="2023746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5" y="262020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THREE IMAGES – VERTICAL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2896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2630976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4" y="3807136"/>
            <a:ext cx="2028507" cy="89010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3794491"/>
            <a:ext cx="5814912" cy="977534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61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141637"/>
            <a:ext cx="4114800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3141637"/>
            <a:ext cx="4097585" cy="1596872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17871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top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75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6890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408347"/>
            <a:ext cx="4114800" cy="128780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800"/>
            </a:lvl4pPr>
            <a:lvl5pPr marL="1084263" indent="-171450">
              <a:spcBef>
                <a:spcPts val="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2711336"/>
            <a:ext cx="4023360" cy="17145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IMAGES – bottom HORIZONTAL</a:t>
            </a:r>
            <a:br>
              <a:rPr lang="en-US" dirty="0"/>
            </a:br>
            <a:r>
              <a:rPr lang="en-US" dirty="0"/>
              <a:t>WITH CAPTIONS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6" y="4434669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90" y="4444194"/>
            <a:ext cx="3995723" cy="359070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319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1836F8CE-690E-37F4-56F1-3C25953899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3" r="7262" b="14537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6CA2449B-096C-80E6-9654-D9E3FA712D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271" y="0"/>
            <a:ext cx="8840471" cy="4488688"/>
          </a:xfrm>
        </p:spPr>
        <p:txBody>
          <a:bodyPr lIns="457200" bIns="18288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Type in section break title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347DC30-D7B3-595F-0959-948810CAA73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426202" y="4521156"/>
            <a:ext cx="2562724" cy="64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46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WO LRG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4106864"/>
            <a:ext cx="4114800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6" y="4106864"/>
            <a:ext cx="4097585" cy="686876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420813"/>
            <a:ext cx="4023360" cy="268605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TWO Large IMAGES w/bullets 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338202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417046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4256434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09912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416462"/>
            <a:ext cx="3790374" cy="280811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4255850"/>
            <a:ext cx="3840480" cy="438773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Image Caption </a:t>
            </a:r>
          </a:p>
          <a:p>
            <a:r>
              <a:rPr lang="en-US" dirty="0"/>
              <a:t>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81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64070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2854960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415695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2856834"/>
            <a:ext cx="2465584" cy="1609958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417569"/>
            <a:ext cx="2361244" cy="136543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IMAGES – HORIZONTAL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28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418980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418980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672521"/>
            <a:ext cx="8434552" cy="108633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four images, captions and bullets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3127171"/>
            <a:ext cx="2238469" cy="358378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15526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IMAGES with captions</a:t>
            </a:r>
            <a:br>
              <a:rPr lang="en-US" dirty="0"/>
            </a:br>
            <a:r>
              <a:rPr lang="en-US" dirty="0"/>
              <a:t>Headline in </a:t>
            </a:r>
            <a:r>
              <a:rPr lang="en-US" dirty="0" err="1"/>
              <a:t>arial</a:t>
            </a:r>
            <a:r>
              <a:rPr lang="en-US" dirty="0"/>
              <a:t> and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20774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420813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2822383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4502674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3097650"/>
            <a:ext cx="3790374" cy="1383425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4505517"/>
            <a:ext cx="3840480" cy="276137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/>
              <a:t>Image Caption</a:t>
            </a:r>
          </a:p>
        </p:txBody>
      </p:sp>
    </p:spTree>
    <p:extLst>
      <p:ext uri="{BB962C8B-B14F-4D97-AF65-F5344CB8AC3E}">
        <p14:creationId xmlns:p14="http://schemas.microsoft.com/office/powerpoint/2010/main" val="41389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graph, chart or table slide. </a:t>
            </a:r>
            <a:br>
              <a:rPr lang="en-US" dirty="0"/>
            </a:br>
            <a:r>
              <a:rPr lang="en-US" dirty="0"/>
              <a:t>Headline in all caps, Arial Font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1417579"/>
            <a:ext cx="8372901" cy="302239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below to add a chart, graph, or table.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1" y="1019437"/>
            <a:ext cx="8372901" cy="374786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/>
              <a:t>Slide subtitle optional -  delete as needed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5776" y="4739217"/>
            <a:ext cx="3711039" cy="404284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414029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754" y="4562475"/>
            <a:ext cx="1540844" cy="555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/>
          <p:cNvSpPr txBox="1"/>
          <p:nvPr userDrawn="1"/>
        </p:nvSpPr>
        <p:spPr>
          <a:xfrm>
            <a:off x="469900" y="4635018"/>
            <a:ext cx="1387624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www.anl.gov</a:t>
            </a:r>
          </a:p>
        </p:txBody>
      </p:sp>
      <p:pic>
        <p:nvPicPr>
          <p:cNvPr id="7" name="Picture 6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4488688"/>
          </a:xfrm>
          <a:prstGeom prst="rect">
            <a:avLst/>
          </a:prstGeom>
        </p:spPr>
      </p:pic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0684"/>
            <a:ext cx="9143999" cy="4499372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Type in closing statement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25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5043"/>
            <a:ext cx="9144000" cy="5148543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386954"/>
            <a:ext cx="8372901" cy="60451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AND CONTENT SLIDE. </a:t>
            </a:r>
            <a:br>
              <a:rPr lang="en-US" dirty="0"/>
            </a:br>
            <a:r>
              <a:rPr lang="en-US" dirty="0"/>
              <a:t>Headline in all caps, Arial Font.</a:t>
            </a:r>
          </a:p>
        </p:txBody>
      </p:sp>
    </p:spTree>
    <p:extLst>
      <p:ext uri="{BB962C8B-B14F-4D97-AF65-F5344CB8AC3E}">
        <p14:creationId xmlns:p14="http://schemas.microsoft.com/office/powerpoint/2010/main" val="495696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81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68796" y="574696"/>
            <a:ext cx="5685350" cy="304654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314" y="408441"/>
            <a:ext cx="1786846" cy="64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A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r>
              <a:rPr lang="en-US" dirty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</a:t>
            </a:r>
            <a:br>
              <a:rPr lang="en-US" dirty="0"/>
            </a:br>
            <a:r>
              <a:rPr lang="en-US" dirty="0"/>
              <a:t>info if not needed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4570711"/>
            <a:ext cx="589449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-1018914" y="-1479541"/>
            <a:ext cx="3502900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Suggested</a:t>
            </a:r>
            <a:r>
              <a:rPr lang="en-US" sz="1400" b="1" baseline="0" dirty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>
              <a:solidFill>
                <a:schemeClr val="bg1"/>
              </a:solidFill>
            </a:endParaRPr>
          </a:p>
          <a:p>
            <a:r>
              <a:rPr lang="en-US" sz="1400" b="1" baseline="0" dirty="0">
                <a:solidFill>
                  <a:schemeClr val="bg1"/>
                </a:solidFill>
              </a:rPr>
              <a:t>WE START WITH YES.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95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, Sub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E61F04F-3CF4-D566-EF9D-9CDCD0B981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476E8C9-921B-17FC-9AEA-348F1AA2B0F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7200" y="1431925"/>
            <a:ext cx="7315200" cy="3273425"/>
          </a:xfrm>
        </p:spPr>
        <p:txBody>
          <a:bodyPr/>
          <a:lstStyle/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53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4545002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0265"/>
            <a:ext cx="9144000" cy="4508954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0265"/>
            <a:ext cx="9144000" cy="4508954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6" y="1266825"/>
            <a:ext cx="4280275" cy="2029968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266825"/>
            <a:ext cx="4863724" cy="2029968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-Cover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153714"/>
            <a:ext cx="5851526" cy="969169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7" y="343721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7" y="3720288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266825"/>
            <a:ext cx="239714" cy="202996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5" name="TextBox 154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85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82331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4570711"/>
            <a:ext cx="589449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674681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2794775"/>
            <a:ext cx="8452904" cy="64716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 cover option c 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709174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99225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344193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674680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86" name="TextBox 185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00961"/>
            <a:ext cx="5984648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>
                <a:solidFill>
                  <a:srgbClr val="000000"/>
                </a:solidFill>
              </a:rPr>
              <a:t>fACILITY</a:t>
            </a:r>
            <a:r>
              <a:rPr lang="en-US" sz="1000" b="0" cap="all" dirty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>
                <a:solidFill>
                  <a:srgbClr val="000000"/>
                </a:solidFill>
              </a:rPr>
              <a:t>www.anl.gov</a:t>
            </a:r>
          </a:p>
        </p:txBody>
      </p:sp>
    </p:spTree>
    <p:extLst>
      <p:ext uri="{BB962C8B-B14F-4D97-AF65-F5344CB8AC3E}">
        <p14:creationId xmlns:p14="http://schemas.microsoft.com/office/powerpoint/2010/main" val="165454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C:\Users\amiesen\Desktop\anlrgbppt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7976" y="170633"/>
            <a:ext cx="1557337" cy="56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4570711"/>
            <a:ext cx="5894492" cy="386558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Presentation Date</a:t>
            </a:r>
            <a:br>
              <a:rPr lang="en-US" dirty="0"/>
            </a:br>
            <a:r>
              <a:rPr lang="en-US" dirty="0"/>
              <a:t>City, State (presentation location)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719301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2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2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second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261205"/>
            <a:ext cx="8925874" cy="2071151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82770"/>
            <a:ext cx="6776128" cy="839426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presentation title –</a:t>
            </a:r>
            <a:br>
              <a:rPr lang="en-US" dirty="0"/>
            </a:br>
            <a:r>
              <a:rPr lang="en-US" dirty="0"/>
              <a:t>Cover option D</a:t>
            </a:r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7" y="3436223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7" y="3719301"/>
            <a:ext cx="2692871" cy="56004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/>
              <a:t>Remove third presenter info </a:t>
            </a:r>
            <a:br>
              <a:rPr lang="en-US" dirty="0"/>
            </a:br>
            <a:r>
              <a:rPr lang="en-US" dirty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922195"/>
            <a:ext cx="8484914" cy="248308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" y="1261204"/>
            <a:ext cx="224589" cy="2071116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59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6978"/>
            <a:ext cx="8925873" cy="51435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 then right click image and “SEND IMAGE TO BACK”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581400"/>
            <a:ext cx="9144000" cy="15621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3782231"/>
            <a:ext cx="8321040" cy="1030194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Full-frame image layout  –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4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-1"/>
            <a:ext cx="8925873" cy="2742010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one image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75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2747963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2747963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55513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TWO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8411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51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742091"/>
            <a:ext cx="9144000" cy="2401409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275523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275523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893639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265038"/>
            <a:ext cx="8674100" cy="590324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Three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474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51435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</a:t>
            </a:r>
            <a:r>
              <a:rPr lang="en-US" dirty="0" err="1"/>
              <a:t>x1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240631"/>
            <a:ext cx="2240280" cy="167871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240631"/>
            <a:ext cx="2240280" cy="167871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3484064"/>
            <a:ext cx="8434552" cy="1359776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Science/R&amp;D hero – four images</a:t>
            </a:r>
            <a:br>
              <a:rPr lang="en-US" dirty="0"/>
            </a:br>
            <a:r>
              <a:rPr lang="en-US" dirty="0"/>
              <a:t>Headline is </a:t>
            </a:r>
            <a:r>
              <a:rPr lang="en-US" dirty="0" err="1"/>
              <a:t>arial</a:t>
            </a:r>
            <a:r>
              <a:rPr lang="en-US" dirty="0"/>
              <a:t> in all caps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5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4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2" y="2948823"/>
            <a:ext cx="2238469" cy="358378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caption Image caption Image caption Image caption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51435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51435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/>
              <a:t> 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771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5991" y="3227471"/>
            <a:ext cx="8532019" cy="916422"/>
          </a:xfrm>
        </p:spPr>
        <p:txBody>
          <a:bodyPr/>
          <a:lstStyle>
            <a:lvl1pPr marL="0" indent="0" algn="l">
              <a:buNone/>
              <a:defRPr sz="1350" b="1">
                <a:solidFill>
                  <a:schemeClr val="accent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6D213A-2471-4818-8CAB-15A5A129CE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99" t="4447" b="3477"/>
          <a:stretch/>
        </p:blipFill>
        <p:spPr>
          <a:xfrm>
            <a:off x="0" y="590265"/>
            <a:ext cx="9144000" cy="243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5990" y="752498"/>
            <a:ext cx="5941273" cy="199276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415E37-EAA1-491D-91D2-CEDFA00BEC2A}"/>
              </a:ext>
            </a:extLst>
          </p:cNvPr>
          <p:cNvSpPr/>
          <p:nvPr/>
        </p:nvSpPr>
        <p:spPr>
          <a:xfrm>
            <a:off x="307074" y="4334059"/>
            <a:ext cx="4572000" cy="5108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350" dirty="0"/>
              <a:t>Beamline Optics Design and Simulation Workshop 2025</a:t>
            </a:r>
            <a:r>
              <a:rPr lang="de-DE" sz="1350" b="1" dirty="0">
                <a:solidFill>
                  <a:schemeClr val="accent2"/>
                </a:solidFill>
              </a:rPr>
              <a:t>.</a:t>
            </a:r>
          </a:p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271463" algn="l"/>
              </a:tabLst>
              <a:defRPr/>
            </a:pPr>
            <a:r>
              <a:rPr lang="en-US" sz="1350" dirty="0"/>
              <a:t>May 2025 - DESY, Hamburg</a:t>
            </a:r>
          </a:p>
        </p:txBody>
      </p:sp>
    </p:spTree>
    <p:extLst>
      <p:ext uri="{BB962C8B-B14F-4D97-AF65-F5344CB8AC3E}">
        <p14:creationId xmlns:p14="http://schemas.microsoft.com/office/powerpoint/2010/main" val="2418095118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14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5991" y="262207"/>
            <a:ext cx="8532019" cy="2633393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00000"/>
              </a:lnSpc>
              <a:defRPr sz="45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1209238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402505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991" y="546497"/>
            <a:ext cx="8532019" cy="426601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Beamline Optics Design and Simulation Workshop 2025</a:t>
            </a:r>
            <a:r>
              <a:rPr lang="de-DE" b="1" dirty="0">
                <a:solidFill>
                  <a:schemeClr val="accent2"/>
                </a:solidFill>
              </a:rPr>
              <a:t>.</a:t>
            </a:r>
            <a:endParaRPr 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BD8CFB18-EB41-4BEB-97EA-52110D3B8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1" y="123880"/>
            <a:ext cx="8532018" cy="33832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43128090"/>
      </p:ext>
    </p:extLst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and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5"/>
          </p:nvPr>
        </p:nvSpPr>
        <p:spPr>
          <a:xfrm>
            <a:off x="305992" y="546498"/>
            <a:ext cx="4212431" cy="426600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Beamline Optics Design and Simulation Workshop 2025</a:t>
            </a:r>
            <a:r>
              <a:rPr lang="de-DE" b="1" dirty="0">
                <a:solidFill>
                  <a:schemeClr val="accent2"/>
                </a:solidFill>
              </a:rPr>
              <a:t>. </a:t>
            </a:r>
            <a:endParaRPr lang="en-US" dirty="0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73FA7C24-9335-4CFD-9AC2-5F88FE43E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1" y="123880"/>
            <a:ext cx="8532018" cy="33832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79EF3064-1EDC-4AA1-B500-F9848D9415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25580" y="546497"/>
            <a:ext cx="4212431" cy="426600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2680303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Beamline Optics Design and Simulation Workshop 2025</a:t>
            </a:r>
            <a:r>
              <a:rPr lang="de-DE" b="1" dirty="0">
                <a:solidFill>
                  <a:schemeClr val="accent2"/>
                </a:solidFill>
              </a:rPr>
              <a:t>.</a:t>
            </a:r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64A449D2-4A10-42E0-9ED6-A14D5BC21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91" y="123880"/>
            <a:ext cx="8532018" cy="33832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45316988"/>
      </p:ext>
    </p:extLst>
  </p:cSld>
  <p:clrMapOvr>
    <a:masterClrMapping/>
  </p:clrMapOvr>
  <p:hf sldNum="0"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231100" y="6190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67175" y="46375"/>
            <a:ext cx="8954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b="1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06950" y="4908739"/>
            <a:ext cx="690300" cy="249000"/>
          </a:xfrm>
          <a:prstGeom prst="rect">
            <a:avLst/>
          </a:prstGeom>
        </p:spPr>
        <p:txBody>
          <a:bodyPr spcFirstLastPara="1" wrap="square" lIns="91425" tIns="27425" rIns="91425" bIns="27425" anchor="ctr" anchorCtr="0">
            <a:normAutofit/>
          </a:bodyPr>
          <a:lstStyle>
            <a:lvl1pPr lvl="0" rtl="0">
              <a:buNone/>
              <a:defRPr b="1">
                <a:solidFill>
                  <a:srgbClr val="EFEFEF"/>
                </a:solidFill>
              </a:defRPr>
            </a:lvl1pPr>
            <a:lvl2pPr lvl="1" rtl="0">
              <a:buNone/>
              <a:defRPr b="1">
                <a:solidFill>
                  <a:srgbClr val="EFEFEF"/>
                </a:solidFill>
              </a:defRPr>
            </a:lvl2pPr>
            <a:lvl3pPr lvl="2" rtl="0">
              <a:buNone/>
              <a:defRPr b="1">
                <a:solidFill>
                  <a:srgbClr val="EFEFEF"/>
                </a:solidFill>
              </a:defRPr>
            </a:lvl3pPr>
            <a:lvl4pPr lvl="3" rtl="0">
              <a:buNone/>
              <a:defRPr b="1">
                <a:solidFill>
                  <a:srgbClr val="EFEFEF"/>
                </a:solidFill>
              </a:defRPr>
            </a:lvl4pPr>
            <a:lvl5pPr lvl="4" rtl="0">
              <a:buNone/>
              <a:defRPr b="1">
                <a:solidFill>
                  <a:srgbClr val="EFEFEF"/>
                </a:solidFill>
              </a:defRPr>
            </a:lvl5pPr>
            <a:lvl6pPr lvl="5" rtl="0">
              <a:buNone/>
              <a:defRPr b="1">
                <a:solidFill>
                  <a:srgbClr val="EFEFEF"/>
                </a:solidFill>
              </a:defRPr>
            </a:lvl6pPr>
            <a:lvl7pPr lvl="6" rtl="0">
              <a:buNone/>
              <a:defRPr b="1">
                <a:solidFill>
                  <a:srgbClr val="EFEFEF"/>
                </a:solidFill>
              </a:defRPr>
            </a:lvl7pPr>
            <a:lvl8pPr lvl="7" rtl="0">
              <a:buNone/>
              <a:defRPr b="1">
                <a:solidFill>
                  <a:srgbClr val="EFEFEF"/>
                </a:solidFill>
              </a:defRPr>
            </a:lvl8pPr>
            <a:lvl9pPr lvl="8" rtl="0">
              <a:buNone/>
              <a:defRPr b="1">
                <a:solidFill>
                  <a:srgbClr val="EFEFE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6719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3910804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Subtitle: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13175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3175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69152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69152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3382700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Subtitle: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7555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7555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391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9391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8AC771-2E8E-7334-4620-6CED5E4A62C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12280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9E75F18B-928B-D8CD-3AFB-13FF334E04B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12280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313966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2632893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slideLayout" Target="../slideLayouts/slideLayout46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45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29" Type="http://schemas.openxmlformats.org/officeDocument/2006/relationships/image" Target="../media/image8.png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Relationship Id="rId27" Type="http://schemas.openxmlformats.org/officeDocument/2006/relationships/slideLayout" Target="../slideLayouts/slideLayout4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463554" y="4835139"/>
            <a:ext cx="1438271" cy="16278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AA6B962-7A37-CCF6-D215-588E43EF5DFF}"/>
              </a:ext>
            </a:extLst>
          </p:cNvPr>
          <p:cNvPicPr>
            <a:picLocks noChangeAspect="1"/>
          </p:cNvPicPr>
          <p:nvPr/>
        </p:nvPicPr>
        <p:blipFill>
          <a:blip r:embed="rId24"/>
          <a:srcRect/>
          <a:stretch/>
        </p:blipFill>
        <p:spPr>
          <a:xfrm>
            <a:off x="7676018" y="4788559"/>
            <a:ext cx="122722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3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marL="0" marR="0" indent="0" algn="l" defTabSz="6858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2800" b="1" i="0" kern="1200" cap="all" baseline="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64592" indent="-164592" algn="l" defTabSz="6858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77850" indent="-142875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2013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1875" indent="-16459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C35EA4"/>
          </p15:clr>
        </p15:guide>
        <p15:guide id="2" orient="horz" pos="1620">
          <p15:clr>
            <a:srgbClr val="C35EA4"/>
          </p15:clr>
        </p15:guide>
        <p15:guide id="3" pos="144">
          <p15:clr>
            <a:srgbClr val="C35EA4"/>
          </p15:clr>
        </p15:guide>
        <p15:guide id="4" pos="288">
          <p15:clr>
            <a:srgbClr val="C35EA4"/>
          </p15:clr>
        </p15:guide>
        <p15:guide id="5" orient="horz" pos="576">
          <p15:clr>
            <a:srgbClr val="C35EA4"/>
          </p15:clr>
        </p15:guide>
        <p15:guide id="6" orient="horz" pos="2964">
          <p15:clr>
            <a:srgbClr val="C35EA4"/>
          </p15:clr>
        </p15:guide>
        <p15:guide id="7" pos="5568">
          <p15:clr>
            <a:srgbClr val="C35EA4"/>
          </p15:clr>
        </p15:guide>
        <p15:guide id="8" orient="horz" pos="902">
          <p15:clr>
            <a:srgbClr val="C35EA4"/>
          </p15:clr>
        </p15:guide>
        <p15:guide id="9" orient="horz" pos="780">
          <p15:clr>
            <a:srgbClr val="C35EA4"/>
          </p15:clr>
        </p15:guide>
        <p15:guide id="10" orient="horz" pos="150">
          <p15:clr>
            <a:srgbClr val="C35EA4"/>
          </p15:clr>
        </p15:guide>
        <p15:guide id="11" orient="horz" pos="3132">
          <p15:clr>
            <a:srgbClr val="C35EA4"/>
          </p15:clr>
        </p15:guide>
        <p15:guide id="12" orient="horz" pos="104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1490" y="4799992"/>
            <a:ext cx="775768" cy="27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1" y="358378"/>
            <a:ext cx="8372901" cy="621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Headline in all caps </a:t>
            </a:r>
            <a:r>
              <a:rPr lang="en-US" dirty="0" err="1"/>
              <a:t>28pt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393826"/>
            <a:ext cx="8372901" cy="3317081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/>
              <a:t>Click to add 1st-level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4855282"/>
            <a:ext cx="457200" cy="13716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EFAAC5A-9C4F-4278-920D-DF2BAB5957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556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0" r:id="rId17"/>
    <p:sldLayoutId id="2147483701" r:id="rId18"/>
    <p:sldLayoutId id="2147483702" r:id="rId19"/>
    <p:sldLayoutId id="2147483703" r:id="rId20"/>
    <p:sldLayoutId id="2147483704" r:id="rId21"/>
    <p:sldLayoutId id="2147483705" r:id="rId22"/>
    <p:sldLayoutId id="2147483706" r:id="rId23"/>
    <p:sldLayoutId id="2147483707" r:id="rId24"/>
    <p:sldLayoutId id="2147483708" r:id="rId25"/>
    <p:sldLayoutId id="2147483709" r:id="rId26"/>
    <p:sldLayoutId id="2147483710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5991" y="123880"/>
            <a:ext cx="8532018" cy="33832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5991" y="546497"/>
            <a:ext cx="8532019" cy="42660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1693" y="4935600"/>
            <a:ext cx="7425824" cy="14013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Beamline Optics Design and Simulation Workshop 2025</a:t>
            </a:r>
            <a:r>
              <a:rPr lang="de-DE" b="1" dirty="0">
                <a:solidFill>
                  <a:schemeClr val="accent2"/>
                </a:solidFill>
              </a:rPr>
              <a:t>.</a:t>
            </a:r>
            <a:endParaRPr lang="en-US" dirty="0"/>
          </a:p>
        </p:txBody>
      </p:sp>
      <p:sp>
        <p:nvSpPr>
          <p:cNvPr id="14" name="Textfeld 13"/>
          <p:cNvSpPr txBox="1"/>
          <p:nvPr/>
        </p:nvSpPr>
        <p:spPr>
          <a:xfrm>
            <a:off x="8136396" y="4935600"/>
            <a:ext cx="701614" cy="14013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en-US" sz="750" b="1" noProof="0" dirty="0"/>
              <a:t>Page </a:t>
            </a:r>
            <a:fld id="{0427E4B2-AC28-443E-BE04-5CD55098A90B}" type="slidenum">
              <a:rPr lang="en-US" sz="750" b="1" noProof="0" smtClean="0"/>
              <a:pPr algn="r"/>
              <a:t>‹#›</a:t>
            </a:fld>
            <a:endParaRPr lang="en-US" sz="750" b="1" noProof="0" dirty="0"/>
          </a:p>
        </p:txBody>
      </p:sp>
    </p:spTree>
    <p:extLst>
      <p:ext uri="{BB962C8B-B14F-4D97-AF65-F5344CB8AC3E}">
        <p14:creationId xmlns:p14="http://schemas.microsoft.com/office/powerpoint/2010/main" val="2367782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25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71463" indent="-271463" algn="l" defTabSz="685800" rtl="0" eaLnBrk="1" latinLnBrk="0" hangingPunct="1">
        <a:lnSpc>
          <a:spcPct val="11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tabLst>
          <a:tab pos="271463" algn="l"/>
        </a:tabLst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471488" indent="-200025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71513" indent="-200025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871538" indent="-200025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78706" indent="-207169" algn="l" defTabSz="6858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59">
          <p15:clr>
            <a:srgbClr val="F26B43"/>
          </p15:clr>
        </p15:guide>
        <p15:guide id="2" pos="3885">
          <p15:clr>
            <a:srgbClr val="F26B43"/>
          </p15:clr>
        </p15:guide>
        <p15:guide id="3" pos="3795">
          <p15:clr>
            <a:srgbClr val="F26B43"/>
          </p15:clr>
        </p15:guide>
        <p15:guide id="4" pos="7423">
          <p15:clr>
            <a:srgbClr val="F26B43"/>
          </p15:clr>
        </p15:guide>
        <p15:guide id="5" pos="257">
          <p15:clr>
            <a:srgbClr val="F26B43"/>
          </p15:clr>
        </p15:guide>
        <p15:guide id="6" orient="horz" pos="4042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391">
          <p15:clr>
            <a:srgbClr val="F26B43"/>
          </p15:clr>
        </p15:guide>
        <p15:guide id="9" pos="2593">
          <p15:clr>
            <a:srgbClr val="F26B43"/>
          </p15:clr>
        </p15:guide>
        <p15:guide id="10" pos="2683">
          <p15:clr>
            <a:srgbClr val="F26B43"/>
          </p15:clr>
        </p15:guide>
        <p15:guide id="11" pos="4997">
          <p15:clr>
            <a:srgbClr val="F26B43"/>
          </p15:clr>
        </p15:guide>
        <p15:guide id="12" pos="508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3.xml"/><Relationship Id="rId5" Type="http://schemas.openxmlformats.org/officeDocument/2006/relationships/image" Target="../media/image27.jpeg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/>
        <p:txBody>
          <a:bodyPr spcFirstLastPara="1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Xianbo Shi</a:t>
            </a:r>
            <a:endParaRPr lang="en-US"/>
          </a:p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0"/>
              <a:t>Optics Group, Advanced Photon Source</a:t>
            </a:r>
          </a:p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endParaRPr lang="en-US"/>
          </a:p>
        </p:txBody>
      </p:sp>
      <p:sp>
        <p:nvSpPr>
          <p:cNvPr id="34" name="Google Shape;34;p7"/>
          <p:cNvSpPr txBox="1">
            <a:spLocks noGrp="1"/>
          </p:cNvSpPr>
          <p:nvPr>
            <p:ph type="ctrTitle"/>
          </p:nvPr>
        </p:nvSpPr>
        <p:spPr/>
        <p:txBody>
          <a:bodyPr spcFirstLastPara="1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effectLst/>
              </a:rPr>
              <a:t>Curved Crystal Analyzers</a:t>
            </a:r>
            <a:endParaRPr lang="en-US" dirty="0"/>
          </a:p>
        </p:txBody>
      </p:sp>
      <p:pic>
        <p:nvPicPr>
          <p:cNvPr id="3" name="Picture 2" descr="A picture containing text, clipart&#10;&#10;AI-generated content may be incorrect.">
            <a:extLst>
              <a:ext uri="{FF2B5EF4-FFF2-40B4-BE49-F238E27FC236}">
                <a16:creationId xmlns:a16="http://schemas.microsoft.com/office/drawing/2014/main" id="{DB11664B-68A3-B5C3-918F-5A335980A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313" y="4506635"/>
            <a:ext cx="1221425" cy="457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;p8">
            <a:extLst>
              <a:ext uri="{FF2B5EF4-FFF2-40B4-BE49-F238E27FC236}">
                <a16:creationId xmlns:a16="http://schemas.microsoft.com/office/drawing/2014/main" id="{E0079DD1-006A-1FC1-D03C-8C6241916D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31102" y="619075"/>
            <a:ext cx="8672754" cy="4108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Non-dispersive (scanning)	</a:t>
            </a:r>
            <a:endParaRPr lang="en-US" sz="2400" dirty="0">
              <a:solidFill>
                <a:srgbClr val="0000C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Point-to-point/line focusing</a:t>
            </a:r>
          </a:p>
          <a:p>
            <a:pPr lvl="2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Spherically bent crystal</a:t>
            </a:r>
          </a:p>
          <a:p>
            <a:pPr lvl="2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Johann geometry</a:t>
            </a:r>
          </a:p>
          <a:p>
            <a:pPr lvl="2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Johansson geometry</a:t>
            </a:r>
          </a:p>
          <a:p>
            <a:pPr lvl="2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Other geometry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Dispersive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			</a:t>
            </a:r>
            <a:endParaRPr lang="en-US" sz="2000" dirty="0">
              <a:solidFill>
                <a:srgbClr val="0000C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von Hamos</a:t>
            </a: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“In-circle”</a:t>
            </a:r>
            <a:r>
              <a:rPr lang="en-GB" sz="2000" dirty="0">
                <a:latin typeface="Times New Roman" pitchFamily="18" charset="0"/>
                <a:cs typeface="Times New Roman" pitchFamily="18" charset="0"/>
              </a:rPr>
              <a:t> dispersive geometry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Flat crystal (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miniXES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)</a:t>
            </a:r>
            <a:endParaRPr sz="2000" dirty="0"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67175" y="64908"/>
            <a:ext cx="8836680" cy="5170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X-ray Emission Spectrometer Geometry</a:t>
            </a: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0FB67-B590-5FA3-AF96-3C3EF3362502}"/>
              </a:ext>
            </a:extLst>
          </p:cNvPr>
          <p:cNvSpPr>
            <a:spLocks noGrp="1"/>
          </p:cNvSpPr>
          <p:nvPr/>
        </p:nvSpPr>
        <p:spPr>
          <a:xfrm>
            <a:off x="67175" y="4960588"/>
            <a:ext cx="2591081" cy="13647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Beamline Optics Design and Simulation Workshop 2025</a:t>
            </a:r>
          </a:p>
        </p:txBody>
      </p:sp>
      <p:grpSp>
        <p:nvGrpSpPr>
          <p:cNvPr id="4" name="Group 5">
            <a:extLst>
              <a:ext uri="{FF2B5EF4-FFF2-40B4-BE49-F238E27FC236}">
                <a16:creationId xmlns:a16="http://schemas.microsoft.com/office/drawing/2014/main" id="{B9C9D383-0B1D-B869-2CD7-6DC8298C8CDD}"/>
              </a:ext>
            </a:extLst>
          </p:cNvPr>
          <p:cNvGrpSpPr/>
          <p:nvPr/>
        </p:nvGrpSpPr>
        <p:grpSpPr>
          <a:xfrm>
            <a:off x="5687776" y="1108025"/>
            <a:ext cx="2618024" cy="2677656"/>
            <a:chOff x="5992576" y="1712416"/>
            <a:chExt cx="2618024" cy="267765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9EAE87B-1B98-08B5-3B66-609CF12205FD}"/>
                </a:ext>
              </a:extLst>
            </p:cNvPr>
            <p:cNvSpPr/>
            <p:nvPr/>
          </p:nvSpPr>
          <p:spPr>
            <a:xfrm>
              <a:off x="5992576" y="1712416"/>
              <a:ext cx="2618024" cy="26776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>
                  <a:solidFill>
                    <a:srgbClr val="0000CC"/>
                  </a:solidFill>
                  <a:latin typeface="Times New Roman" pitchFamily="18" charset="0"/>
                  <a:cs typeface="Times New Roman" pitchFamily="18" charset="0"/>
                </a:rPr>
                <a:t>Analyzer expensive</a:t>
              </a:r>
            </a:p>
            <a:p>
              <a:endParaRPr lang="en-US" sz="2400" dirty="0">
                <a:solidFill>
                  <a:srgbClr val="0000CC"/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endParaRPr lang="en-US" sz="2400" dirty="0">
                <a:solidFill>
                  <a:srgbClr val="0000CC"/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endParaRPr lang="en-US" sz="2400" dirty="0">
                <a:solidFill>
                  <a:srgbClr val="0000CC"/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endParaRPr lang="en-US" sz="2400" dirty="0">
                <a:solidFill>
                  <a:srgbClr val="0000CC"/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endParaRPr lang="en-US" sz="2400" dirty="0">
                <a:solidFill>
                  <a:srgbClr val="0000CC"/>
                </a:solidFill>
                <a:latin typeface="Times New Roman" pitchFamily="18" charset="0"/>
                <a:cs typeface="Times New Roman" pitchFamily="18" charset="0"/>
              </a:endParaRPr>
            </a:p>
            <a:p>
              <a:pPr marL="0" lvl="1"/>
              <a:r>
                <a:rPr lang="en-US" sz="2400" dirty="0">
                  <a:solidFill>
                    <a:srgbClr val="0000CC"/>
                  </a:solidFill>
                  <a:latin typeface="Times New Roman" pitchFamily="18" charset="0"/>
                  <a:cs typeface="Times New Roman" pitchFamily="18" charset="0"/>
                </a:rPr>
                <a:t>Detector expensive</a:t>
              </a:r>
              <a:endParaRPr lang="en-US" sz="24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6" name="Right Arrow 6">
              <a:extLst>
                <a:ext uri="{FF2B5EF4-FFF2-40B4-BE49-F238E27FC236}">
                  <a16:creationId xmlns:a16="http://schemas.microsoft.com/office/drawing/2014/main" id="{0B69743A-7B56-6CD2-42EF-D2831658CDD0}"/>
                </a:ext>
              </a:extLst>
            </p:cNvPr>
            <p:cNvSpPr/>
            <p:nvPr/>
          </p:nvSpPr>
          <p:spPr>
            <a:xfrm rot="5400000">
              <a:off x="6528646" y="2996354"/>
              <a:ext cx="1496907" cy="381000"/>
            </a:xfrm>
            <a:prstGeom prst="rightArrow">
              <a:avLst>
                <a:gd name="adj1" fmla="val 36685"/>
                <a:gd name="adj2" fmla="val 74989"/>
              </a:avLst>
            </a:prstGeom>
            <a:solidFill>
              <a:srgbClr val="00B0F0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141343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>
          <a:extLst>
            <a:ext uri="{FF2B5EF4-FFF2-40B4-BE49-F238E27FC236}">
              <a16:creationId xmlns:a16="http://schemas.microsoft.com/office/drawing/2014/main" id="{02117ACA-6C7D-EDBF-7B32-C1084602A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>
            <a:extLst>
              <a:ext uri="{FF2B5EF4-FFF2-40B4-BE49-F238E27FC236}">
                <a16:creationId xmlns:a16="http://schemas.microsoft.com/office/drawing/2014/main" id="{699FB370-7C78-B9BC-42B9-95DB4AC301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175" y="64908"/>
            <a:ext cx="8836680" cy="5170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Non-dispersive Geometry</a:t>
            </a: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9B5B25-1EBB-B16C-591A-D9AB1595E7DB}"/>
              </a:ext>
            </a:extLst>
          </p:cNvPr>
          <p:cNvSpPr>
            <a:spLocks noGrp="1"/>
          </p:cNvSpPr>
          <p:nvPr/>
        </p:nvSpPr>
        <p:spPr>
          <a:xfrm>
            <a:off x="67175" y="4960588"/>
            <a:ext cx="2591081" cy="13647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Beamline Optics Design and Simulation Workshop 2025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5535F249-CA29-EB7A-FAA8-943E0890E8FC}"/>
              </a:ext>
            </a:extLst>
          </p:cNvPr>
          <p:cNvSpPr txBox="1">
            <a:spLocks/>
          </p:cNvSpPr>
          <p:nvPr/>
        </p:nvSpPr>
        <p:spPr>
          <a:xfrm>
            <a:off x="240146" y="3684693"/>
            <a:ext cx="8534400" cy="1088006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457200" lvl="0" indent="-3429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tabLst>
                <a:tab pos="271463" algn="l"/>
              </a:tabLst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Resolution and solid angle depends on</a:t>
            </a:r>
          </a:p>
          <a:p>
            <a:pPr lvl="1"/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Intrinsic broadening due to bending (XOP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Bent_Crystal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)</a:t>
            </a:r>
            <a:endParaRPr lang="en-GB" sz="1800" dirty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Geometric effect (ray tracing)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33090794-CCB5-41E6-9DE8-C260ACD73C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2546" y="3082022"/>
            <a:ext cx="3657600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P. </a:t>
            </a:r>
            <a:r>
              <a:rPr kumimoji="0" lang="en-GB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Jalal</a:t>
            </a:r>
            <a:r>
              <a:rPr kumimoji="0" lang="en-GB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 and A. </a:t>
            </a:r>
            <a:r>
              <a:rPr kumimoji="0" lang="en-GB" sz="105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Golamreza</a:t>
            </a:r>
            <a:r>
              <a:rPr kumimoji="0" lang="en-GB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, </a:t>
            </a:r>
            <a:r>
              <a:rPr kumimoji="0" lang="en-GB" sz="105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J. Opt. Soc. Am. A </a:t>
            </a:r>
            <a:r>
              <a:rPr kumimoji="0" lang="en-GB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SimSun" pitchFamily="2" charset="-122"/>
                <a:cs typeface="Times New Roman" pitchFamily="18" charset="0"/>
              </a:rPr>
              <a:t>29 (2012) 68-77</a:t>
            </a: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3C873C4-7CC7-C0C2-92A9-64AE172FBB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8374857"/>
              </p:ext>
            </p:extLst>
          </p:nvPr>
        </p:nvGraphicFramePr>
        <p:xfrm>
          <a:off x="4202546" y="1060111"/>
          <a:ext cx="4394649" cy="1957962"/>
        </p:xfrm>
        <a:graphic>
          <a:graphicData uri="http://schemas.openxmlformats.org/drawingml/2006/table">
            <a:tbl>
              <a:tblPr/>
              <a:tblGrid>
                <a:gridCol w="19865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16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05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79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79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Case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i="1" dirty="0">
                          <a:latin typeface="Times New Roman"/>
                          <a:ea typeface="SimSun"/>
                          <a:cs typeface="Times New Roman"/>
                        </a:rPr>
                        <a:t>R</a:t>
                      </a:r>
                      <a:r>
                        <a:rPr lang="en-GB" sz="1800" baseline="-250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kumimoji="0" lang="en-GB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SimSun" pitchFamily="2" charset="-122"/>
                          <a:cs typeface="Times New Roman" pitchFamily="18" charset="0"/>
                        </a:rPr>
                        <a:t>R</a:t>
                      </a:r>
                      <a:r>
                        <a:rPr kumimoji="0" lang="en-GB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SimSun" pitchFamily="2" charset="-122"/>
                          <a:cs typeface="Times New Roman" pitchFamily="18" charset="0"/>
                        </a:rPr>
                        <a:t>’</a:t>
                      </a:r>
                      <a:r>
                        <a:rPr lang="en-GB" sz="1800" baseline="-30000" dirty="0">
                          <a:ea typeface="SimSun" pitchFamily="2" charset="-122"/>
                          <a:cs typeface="Times New Roman" pitchFamily="18" charset="0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i="1" dirty="0">
                          <a:latin typeface="Times New Roman"/>
                          <a:ea typeface="SimSun"/>
                          <a:cs typeface="Times New Roman"/>
                        </a:rPr>
                        <a:t>R</a:t>
                      </a:r>
                      <a:r>
                        <a:rPr lang="en-GB" sz="1800" baseline="-25000" dirty="0">
                          <a:latin typeface="Times New Roman"/>
                          <a:ea typeface="SimSun"/>
                          <a:cs typeface="Times New Roman"/>
                        </a:rPr>
                        <a:t>2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kumimoji="0" lang="en-GB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SimSun" pitchFamily="2" charset="-122"/>
                          <a:cs typeface="Times New Roman" pitchFamily="18" charset="0"/>
                        </a:rPr>
                        <a:t>R</a:t>
                      </a:r>
                      <a:r>
                        <a:rPr kumimoji="0" lang="en-GB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SimSun" pitchFamily="2" charset="-122"/>
                          <a:cs typeface="Times New Roman" pitchFamily="18" charset="0"/>
                        </a:rPr>
                        <a:t>’</a:t>
                      </a:r>
                      <a:r>
                        <a:rPr lang="en-GB" sz="1800" baseline="-30000" dirty="0">
                          <a:ea typeface="SimSun" pitchFamily="2" charset="-122"/>
                          <a:cs typeface="Times New Roman" pitchFamily="18" charset="0"/>
                        </a:rPr>
                        <a:t>2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Johann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∞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latin typeface="Times New Roman"/>
                          <a:ea typeface="SimSun"/>
                          <a:cs typeface="Times New Roman"/>
                        </a:rPr>
                        <a:t>∞</a:t>
                      </a:r>
                      <a:endParaRPr lang="en-GB" sz="180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Johansson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1/2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∞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∞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Spherical Plate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Wittry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latin typeface="Times New Roman"/>
                          <a:ea typeface="SimSun"/>
                          <a:cs typeface="Times New Roman"/>
                        </a:rPr>
                        <a:t>1/2</a:t>
                      </a:r>
                      <a:endParaRPr lang="en-GB" sz="180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General focusing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>
                          <a:latin typeface="Times New Roman"/>
                          <a:ea typeface="SimSun"/>
                          <a:cs typeface="Times New Roman"/>
                        </a:rPr>
                        <a:t>1/2</a:t>
                      </a:r>
                      <a:endParaRPr lang="en-GB" sz="180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sin</a:t>
                      </a:r>
                      <a:r>
                        <a:rPr lang="en-GB" sz="1800" baseline="30000" dirty="0">
                          <a:latin typeface="Times New Roman"/>
                          <a:ea typeface="SimSun"/>
                          <a:cs typeface="Times New Roman"/>
                        </a:rPr>
                        <a:t>2</a:t>
                      </a:r>
                      <a:r>
                        <a:rPr lang="en-GB" sz="1800" i="1" dirty="0">
                          <a:latin typeface="Times New Roman"/>
                          <a:ea typeface="SimSun"/>
                          <a:cs typeface="Times New Roman"/>
                        </a:rPr>
                        <a:t>θ</a:t>
                      </a:r>
                      <a:r>
                        <a:rPr lang="en-GB" sz="1800" baseline="-25000" dirty="0">
                          <a:latin typeface="Times New Roman"/>
                          <a:ea typeface="SimSun"/>
                          <a:cs typeface="Times New Roman"/>
                        </a:rPr>
                        <a:t>B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800" dirty="0">
                          <a:latin typeface="Times New Roman"/>
                          <a:ea typeface="SimSun"/>
                          <a:cs typeface="Times New Roman"/>
                        </a:rPr>
                        <a:t>sin</a:t>
                      </a:r>
                      <a:r>
                        <a:rPr lang="en-GB" sz="1800" baseline="30000" dirty="0">
                          <a:latin typeface="Times New Roman"/>
                          <a:ea typeface="SimSun"/>
                          <a:cs typeface="Times New Roman"/>
                        </a:rPr>
                        <a:t>2</a:t>
                      </a:r>
                      <a:r>
                        <a:rPr lang="en-GB" sz="1800" i="1" dirty="0">
                          <a:latin typeface="Times New Roman"/>
                          <a:ea typeface="SimSun"/>
                          <a:cs typeface="Times New Roman"/>
                        </a:rPr>
                        <a:t>θ</a:t>
                      </a:r>
                      <a:r>
                        <a:rPr lang="en-GB" sz="1800" baseline="-25000" dirty="0">
                          <a:latin typeface="Times New Roman"/>
                          <a:ea typeface="SimSun"/>
                          <a:cs typeface="Times New Roman"/>
                        </a:rPr>
                        <a:t>B</a:t>
                      </a:r>
                      <a:endParaRPr lang="en-GB" sz="18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2" name="Picture 3" descr="D:\Dropbox\xianbo_hotmail\Dropbox\reports\XES_instrument\figures\Focusing.jpg">
            <a:extLst>
              <a:ext uri="{FF2B5EF4-FFF2-40B4-BE49-F238E27FC236}">
                <a16:creationId xmlns:a16="http://schemas.microsoft.com/office/drawing/2014/main" id="{12E27994-1D9D-9938-15FD-F49145FE4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46" y="872595"/>
            <a:ext cx="3419983" cy="2651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2494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>
          <a:extLst>
            <a:ext uri="{FF2B5EF4-FFF2-40B4-BE49-F238E27FC236}">
              <a16:creationId xmlns:a16="http://schemas.microsoft.com/office/drawing/2014/main" id="{C7A8E873-1C09-2EEB-FC1D-6924544B5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>
            <a:extLst>
              <a:ext uri="{FF2B5EF4-FFF2-40B4-BE49-F238E27FC236}">
                <a16:creationId xmlns:a16="http://schemas.microsoft.com/office/drawing/2014/main" id="{06AEDADD-7259-6959-E258-E25128D2E3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175" y="64908"/>
            <a:ext cx="8836680" cy="5170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Effective Solid Angle</a:t>
            </a: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365FF7-3EAB-53DB-4829-7E31EACC9F39}"/>
              </a:ext>
            </a:extLst>
          </p:cNvPr>
          <p:cNvSpPr>
            <a:spLocks noGrp="1"/>
          </p:cNvSpPr>
          <p:nvPr/>
        </p:nvSpPr>
        <p:spPr>
          <a:xfrm>
            <a:off x="67175" y="4960588"/>
            <a:ext cx="2591081" cy="13647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Beamline Optics Design and Simulation Workshop 2025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F923C4E-FD8A-1FA6-FD78-B193F13BA6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335006"/>
              </p:ext>
            </p:extLst>
          </p:nvPr>
        </p:nvGraphicFramePr>
        <p:xfrm>
          <a:off x="5940580" y="3328249"/>
          <a:ext cx="3035299" cy="1305690"/>
        </p:xfrm>
        <a:graphic>
          <a:graphicData uri="http://schemas.openxmlformats.org/drawingml/2006/table">
            <a:tbl>
              <a:tblPr/>
              <a:tblGrid>
                <a:gridCol w="12198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3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9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35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35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Case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i="1" dirty="0">
                          <a:latin typeface="Times New Roman"/>
                          <a:ea typeface="SimSun"/>
                          <a:cs typeface="Times New Roman"/>
                        </a:rPr>
                        <a:t>R</a:t>
                      </a:r>
                      <a:r>
                        <a:rPr lang="en-GB" sz="1200" baseline="-250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kumimoji="0" lang="en-GB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SimSun" pitchFamily="2" charset="-122"/>
                          <a:cs typeface="Times New Roman" pitchFamily="18" charset="0"/>
                        </a:rPr>
                        <a:t>R</a:t>
                      </a:r>
                      <a:r>
                        <a:rPr kumimoji="0" lang="en-GB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SimSun" pitchFamily="2" charset="-122"/>
                          <a:cs typeface="Times New Roman" pitchFamily="18" charset="0"/>
                        </a:rPr>
                        <a:t>’</a:t>
                      </a:r>
                      <a:r>
                        <a:rPr lang="en-GB" sz="1200" baseline="-30000" dirty="0">
                          <a:ea typeface="SimSun" pitchFamily="2" charset="-122"/>
                          <a:cs typeface="Times New Roman" pitchFamily="18" charset="0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i="1" dirty="0">
                          <a:latin typeface="Times New Roman"/>
                          <a:ea typeface="SimSun"/>
                          <a:cs typeface="Times New Roman"/>
                        </a:rPr>
                        <a:t>R</a:t>
                      </a:r>
                      <a:r>
                        <a:rPr lang="en-GB" sz="1200" baseline="-25000" dirty="0">
                          <a:latin typeface="Times New Roman"/>
                          <a:ea typeface="SimSun"/>
                          <a:cs typeface="Times New Roman"/>
                        </a:rPr>
                        <a:t>2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kumimoji="0" lang="en-GB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SimSun" pitchFamily="2" charset="-122"/>
                          <a:cs typeface="Times New Roman" pitchFamily="18" charset="0"/>
                        </a:rPr>
                        <a:t>R</a:t>
                      </a:r>
                      <a:r>
                        <a:rPr kumimoji="0" lang="en-GB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SimSun" pitchFamily="2" charset="-122"/>
                          <a:cs typeface="Times New Roman" pitchFamily="18" charset="0"/>
                        </a:rPr>
                        <a:t>’</a:t>
                      </a:r>
                      <a:r>
                        <a:rPr lang="en-GB" sz="1200" baseline="-30000" dirty="0">
                          <a:ea typeface="SimSun" pitchFamily="2" charset="-122"/>
                          <a:cs typeface="Times New Roman" pitchFamily="18" charset="0"/>
                        </a:rPr>
                        <a:t>2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Johann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∞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latin typeface="Times New Roman"/>
                          <a:ea typeface="SimSun"/>
                          <a:cs typeface="Times New Roman"/>
                        </a:rPr>
                        <a:t>∞</a:t>
                      </a:r>
                      <a:endParaRPr lang="en-GB" sz="120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Johansson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1/2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∞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∞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Spherical Plate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Wittry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1/2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General focusing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latin typeface="Times New Roman"/>
                          <a:ea typeface="SimSun"/>
                          <a:cs typeface="Times New Roman"/>
                        </a:rPr>
                        <a:t>1/2</a:t>
                      </a:r>
                      <a:endParaRPr lang="en-GB" sz="120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1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sin</a:t>
                      </a:r>
                      <a:r>
                        <a:rPr lang="en-GB" sz="1200" baseline="30000" dirty="0">
                          <a:latin typeface="Times New Roman"/>
                          <a:ea typeface="SimSun"/>
                          <a:cs typeface="Times New Roman"/>
                        </a:rPr>
                        <a:t>2</a:t>
                      </a:r>
                      <a:r>
                        <a:rPr lang="en-GB" sz="1200" i="1" dirty="0">
                          <a:latin typeface="Times New Roman"/>
                          <a:ea typeface="SimSun"/>
                          <a:cs typeface="Times New Roman"/>
                        </a:rPr>
                        <a:t>θ</a:t>
                      </a:r>
                      <a:r>
                        <a:rPr lang="en-GB" sz="1200" baseline="-25000" dirty="0">
                          <a:latin typeface="Times New Roman"/>
                          <a:ea typeface="SimSun"/>
                          <a:cs typeface="Times New Roman"/>
                        </a:rPr>
                        <a:t>B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latin typeface="Times New Roman"/>
                          <a:ea typeface="SimSun"/>
                          <a:cs typeface="Times New Roman"/>
                        </a:rPr>
                        <a:t>sin</a:t>
                      </a:r>
                      <a:r>
                        <a:rPr lang="en-GB" sz="1200" baseline="30000" dirty="0">
                          <a:latin typeface="Times New Roman"/>
                          <a:ea typeface="SimSun"/>
                          <a:cs typeface="Times New Roman"/>
                        </a:rPr>
                        <a:t>2</a:t>
                      </a:r>
                      <a:r>
                        <a:rPr lang="en-GB" sz="1200" i="1" dirty="0">
                          <a:latin typeface="Times New Roman"/>
                          <a:ea typeface="SimSun"/>
                          <a:cs typeface="Times New Roman"/>
                        </a:rPr>
                        <a:t>θ</a:t>
                      </a:r>
                      <a:r>
                        <a:rPr lang="en-GB" sz="1200" baseline="-25000" dirty="0">
                          <a:latin typeface="Times New Roman"/>
                          <a:ea typeface="SimSun"/>
                          <a:cs typeface="Times New Roman"/>
                        </a:rPr>
                        <a:t>B</a:t>
                      </a:r>
                      <a:endParaRPr lang="en-GB" sz="1200" dirty="0">
                        <a:latin typeface="Calibri"/>
                        <a:ea typeface="SimSun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2" name="Picture 3" descr="D:\Dropbox\xianbo_hotmail\Dropbox\reports\XES_instrument\figures\Focusing.jpg">
            <a:extLst>
              <a:ext uri="{FF2B5EF4-FFF2-40B4-BE49-F238E27FC236}">
                <a16:creationId xmlns:a16="http://schemas.microsoft.com/office/drawing/2014/main" id="{833D2F65-CCD8-F425-9B52-06AD81962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580" y="811646"/>
            <a:ext cx="2950007" cy="2286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6">
                <a:extLst>
                  <a:ext uri="{FF2B5EF4-FFF2-40B4-BE49-F238E27FC236}">
                    <a16:creationId xmlns:a16="http://schemas.microsoft.com/office/drawing/2014/main" id="{599DB1D8-6211-A4E7-3C51-05410D3AA99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8121" y="518791"/>
                <a:ext cx="5650302" cy="4320627"/>
              </a:xfrm>
              <a:prstGeom prst="rect">
                <a:avLst/>
              </a:prstGeom>
            </p:spPr>
            <p:txBody>
              <a:bodyPr spcFirstLastPara="1" vert="horz" wrap="square" lIns="91425" tIns="91425" rIns="91425" bIns="91425" rtlCol="0" anchor="t" anchorCtr="0">
                <a:noAutofit/>
              </a:bodyPr>
              <a:lstStyle>
                <a:lvl1pPr marL="457200" lvl="0" indent="-342900" algn="l" defTabSz="6858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●"/>
                  <a:tabLst>
                    <a:tab pos="271463" algn="l"/>
                  </a:tabLst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14400" lvl="1" indent="-317500" algn="l" defTabSz="6858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○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371600" lvl="2" indent="-317500" algn="l" defTabSz="6858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■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800" lvl="3" indent="-317500" algn="l" defTabSz="6858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●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286000" lvl="4" indent="-317500" algn="l" defTabSz="6858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○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743200" lvl="5" indent="-317500" algn="l" defTabSz="6858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■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200400" lvl="6" indent="-317500" algn="l" defTabSz="6858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●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7600" lvl="7" indent="-317500" algn="l" defTabSz="6858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○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14800" lvl="8" indent="-317500" algn="l" defTabSz="6858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■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lvl="0" indent="-285750" algn="just" fontAlgn="base">
                  <a:spcBef>
                    <a:spcPct val="0"/>
                  </a:spcBef>
                  <a:spcAft>
                    <a:spcPct val="0"/>
                  </a:spcAft>
                  <a:buClr>
                    <a:schemeClr val="tx1">
                      <a:lumMod val="95000"/>
                      <a:lumOff val="5000"/>
                    </a:schemeClr>
                  </a:buClr>
                  <a:buFont typeface="Times New Roman" panose="02020603050405020304" pitchFamily="18" charset="0"/>
                  <a:buChar char="●"/>
                </a:pP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The angle deviation </a:t>
                </a:r>
                <a:r>
                  <a:rPr lang="en-GB" sz="1400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Δ</a:t>
                </a:r>
                <a:r>
                  <a:rPr lang="en-GB" sz="1400" i="1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θ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 from the Bragg angle at a given point </a:t>
                </a:r>
                <a:r>
                  <a:rPr lang="en-GB" sz="1400" i="1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P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(</a:t>
                </a:r>
                <a:r>
                  <a:rPr lang="en-GB" sz="1400" i="1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x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, </a:t>
                </a:r>
                <a:r>
                  <a:rPr lang="en-GB" sz="1400" i="1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y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, </a:t>
                </a:r>
                <a:r>
                  <a:rPr lang="en-GB" sz="1400" i="1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z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) on the crystal surface is expressed in an analytical expression</a:t>
                </a:r>
                <a:endParaRPr lang="en-US" sz="1400" dirty="0">
                  <a:latin typeface="Times New Roman" pitchFamily="18" charset="0"/>
                  <a:ea typeface="宋体" pitchFamily="2" charset="-122"/>
                  <a:cs typeface="Times New Roman" pitchFamily="18" charset="0"/>
                </a:endParaRPr>
              </a:p>
              <a:p>
                <a:pPr marL="0" indent="0" algn="just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𝛥𝜃</m:t>
                      </m:r>
                      <m:d>
                        <m:d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𝑥</m:t>
                          </m:r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,</m:t>
                          </m:r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𝑧</m:t>
                          </m:r>
                        </m:e>
                      </m:d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= </m:t>
                      </m:r>
                      <m:sSub>
                        <m:sSub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1</m:t>
                          </m:r>
                        </m:sub>
                      </m:sSub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𝑥</m:t>
                      </m:r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  <m:sup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3</m:t>
                          </m:r>
                        </m:sub>
                      </m:sSub>
                      <m:sSup>
                        <m:sSup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𝑧</m:t>
                          </m:r>
                        </m:e>
                        <m:sup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4</m:t>
                          </m:r>
                        </m:sub>
                      </m:sSub>
                      <m:sSup>
                        <m:sSup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𝑥</m:t>
                          </m:r>
                        </m:e>
                        <m:sup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3</m:t>
                          </m:r>
                        </m:sup>
                      </m:sSup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𝑎</m:t>
                          </m:r>
                        </m:e>
                        <m:sub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5</m:t>
                          </m:r>
                        </m:sub>
                      </m:sSub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𝑥</m:t>
                      </m:r>
                      <m:sSup>
                        <m:sSup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𝑧</m:t>
                          </m:r>
                        </m:e>
                        <m:sup>
                          <m:r>
                            <a:rPr lang="en-GB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US" sz="1400" i="1">
                          <a:solidFill>
                            <a:srgbClr val="0000CC"/>
                          </a:solidFill>
                          <a:latin typeface="Cambria Math"/>
                        </a:rPr>
                        <m:t>.</m:t>
                      </m:r>
                    </m:oMath>
                  </m:oMathPara>
                </a14:m>
                <a:endParaRPr lang="en-US" sz="1400" dirty="0">
                  <a:solidFill>
                    <a:srgbClr val="0000CC"/>
                  </a:solidFill>
                </a:endParaRPr>
              </a:p>
              <a:p>
                <a:pPr marL="0" indent="0" algn="just">
                  <a:buNone/>
                </a:pPr>
                <a:endParaRPr lang="en-US" sz="1400" dirty="0">
                  <a:solidFill>
                    <a:srgbClr val="0000CC"/>
                  </a:solidFill>
                </a:endParaRPr>
              </a:p>
              <a:p>
                <a:pPr marL="0" indent="0" algn="just">
                  <a:buNone/>
                </a:pPr>
                <a:endParaRPr lang="en-US" sz="1400" dirty="0">
                  <a:solidFill>
                    <a:srgbClr val="0000CC"/>
                  </a:solidFill>
                </a:endParaRPr>
              </a:p>
              <a:p>
                <a:pPr marL="0" indent="0" algn="just">
                  <a:buNone/>
                </a:pPr>
                <a:endParaRPr lang="en-US" sz="1400" dirty="0">
                  <a:solidFill>
                    <a:srgbClr val="0000CC"/>
                  </a:solidFill>
                </a:endParaRPr>
              </a:p>
              <a:p>
                <a:pPr marL="0" indent="0" algn="just">
                  <a:buNone/>
                </a:pPr>
                <a:endParaRPr lang="en-US" sz="1400" dirty="0">
                  <a:solidFill>
                    <a:srgbClr val="0000CC"/>
                  </a:solidFill>
                </a:endParaRPr>
              </a:p>
              <a:p>
                <a:pPr marL="0" indent="0" algn="just">
                  <a:buNone/>
                </a:pPr>
                <a:endParaRPr lang="en-US" sz="1400" dirty="0">
                  <a:solidFill>
                    <a:srgbClr val="0000CC"/>
                  </a:solidFill>
                </a:endParaRPr>
              </a:p>
              <a:p>
                <a:pPr marL="0" indent="0" algn="just">
                  <a:buNone/>
                </a:pPr>
                <a:endParaRPr lang="en-US" sz="1400" dirty="0">
                  <a:solidFill>
                    <a:srgbClr val="0000CC"/>
                  </a:solidFill>
                </a:endParaRPr>
              </a:p>
              <a:p>
                <a:pPr marL="0" indent="0" algn="just">
                  <a:buNone/>
                </a:pPr>
                <a:endParaRPr lang="en-US" sz="1400" dirty="0">
                  <a:solidFill>
                    <a:srgbClr val="0000CC"/>
                  </a:solidFill>
                </a:endParaRPr>
              </a:p>
              <a:p>
                <a:pPr marL="0" indent="0" algn="just">
                  <a:buNone/>
                </a:pPr>
                <a:endParaRPr lang="en-US" sz="1400" dirty="0">
                  <a:solidFill>
                    <a:srgbClr val="0000CC"/>
                  </a:solidFill>
                </a:endParaRPr>
              </a:p>
              <a:p>
                <a:pPr marL="285750" lvl="0" indent="-285750" algn="just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chemeClr val="tx1">
                      <a:lumMod val="95000"/>
                      <a:lumOff val="5000"/>
                    </a:schemeClr>
                  </a:buClr>
                  <a:buFont typeface="Times New Roman" panose="02020603050405020304" pitchFamily="18" charset="0"/>
                  <a:buChar char="●"/>
                </a:pP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The energy resolution for a given analyzer crystal is calculated by,</a:t>
                </a:r>
                <a:endParaRPr lang="en-US" sz="600" dirty="0">
                  <a:latin typeface="Arial" pitchFamily="34" charset="0"/>
                  <a:cs typeface="Arial" pitchFamily="34" charset="0"/>
                </a:endParaRPr>
              </a:p>
              <a:p>
                <a:pPr marL="0" indent="0" algn="just" eaLnBrk="0" fontAlgn="base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1400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Δ</m:t>
                          </m:r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𝐸</m:t>
                          </m:r>
                        </m:num>
                        <m:den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𝐸</m:t>
                          </m:r>
                        </m:den>
                      </m:f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1400" i="1">
                                          <a:solidFill>
                                            <a:srgbClr val="0000CC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sz="1400" i="1">
                                              <a:solidFill>
                                                <a:srgbClr val="0000CC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GB" sz="1400">
                                              <a:solidFill>
                                                <a:srgbClr val="0000CC"/>
                                              </a:solidFill>
                                              <a:latin typeface="Cambria Math"/>
                                            </a:rPr>
                                            <m:t>Δ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/>
                                                </a:rPr>
                                                <m:t>𝑚𝑎𝑥</m:t>
                                              </m:r>
                                            </m:sub>
                                          </m:sSub>
                                          <m:r>
                                            <a:rPr lang="en-GB" sz="1400" i="1">
                                              <a:solidFill>
                                                <a:srgbClr val="0000CC"/>
                                              </a:solidFill>
                                              <a:latin typeface="Cambria Math"/>
                                            </a:rPr>
                                            <m:t>−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GB" sz="1400">
                                              <a:solidFill>
                                                <a:srgbClr val="0000CC"/>
                                              </a:solidFill>
                                              <a:latin typeface="Cambria Math"/>
                                            </a:rPr>
                                            <m:t>Δ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/>
                                                </a:rPr>
                                                <m:t>𝑚𝑖𝑛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GB" sz="1400" i="1">
                                          <a:solidFill>
                                            <a:srgbClr val="0000CC"/>
                                          </a:solidFill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GB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+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 sz="140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Δ</m:t>
                                  </m:r>
                                  <m:sSubSup>
                                    <m:sSubSupPr>
                                      <m:ctrlPr>
                                        <a:rPr lang="en-US" sz="1400" i="1">
                                          <a:solidFill>
                                            <a:srgbClr val="0000CC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GB" sz="1400" i="1">
                                          <a:solidFill>
                                            <a:srgbClr val="0000CC"/>
                                          </a:solidFill>
                                          <a:latin typeface="Cambria Math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GB" sz="1400" i="1">
                                          <a:solidFill>
                                            <a:srgbClr val="0000CC"/>
                                          </a:solidFill>
                                          <a:latin typeface="Cambria Math"/>
                                        </a:rPr>
                                        <m:t>𝐵</m:t>
                                      </m:r>
                                    </m:sub>
                                    <m:sup>
                                      <m:r>
                                        <a:rPr lang="en-GB" sz="1400" i="1">
                                          <a:solidFill>
                                            <a:srgbClr val="0000CC"/>
                                          </a:solidFill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en-GB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num>
                        <m:den>
                          <m:func>
                            <m:func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400" b="0" i="0" smtClean="0">
                                  <a:solidFill>
                                    <a:srgbClr val="0000CC"/>
                                  </a:solidFill>
                                  <a:latin typeface="Cambria Math"/>
                                </a:rPr>
                                <m:t>tan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𝐵</m:t>
                                  </m:r>
                                </m:sub>
                              </m:sSub>
                            </m:e>
                          </m:func>
                        </m:den>
                      </m:f>
                    </m:oMath>
                  </m:oMathPara>
                </a14:m>
                <a:endParaRPr lang="en-US" sz="1400" dirty="0"/>
              </a:p>
              <a:p>
                <a:pPr marL="0" lvl="0" indent="0" algn="just" eaLnBrk="0" fontAlgn="base" hangingPunct="0">
                  <a:spcBef>
                    <a:spcPct val="0"/>
                  </a:spcBef>
                  <a:spcAft>
                    <a:spcPct val="0"/>
                  </a:spcAft>
                  <a:buNone/>
                </a:pP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where </a:t>
                </a:r>
                <a:r>
                  <a:rPr lang="en-GB" sz="1400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Δ</a:t>
                </a:r>
                <a:r>
                  <a:rPr lang="en-GB" sz="1400" i="1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θ</a:t>
                </a:r>
                <a:r>
                  <a:rPr lang="en-GB" sz="1400" baseline="-30000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max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 and </a:t>
                </a:r>
                <a:r>
                  <a:rPr lang="en-GB" sz="1400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Δ</a:t>
                </a:r>
                <a:r>
                  <a:rPr lang="en-GB" sz="1400" i="1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θ</a:t>
                </a:r>
                <a:r>
                  <a:rPr lang="en-GB" sz="1400" baseline="-30000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min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 are the maximum and minimum values of </a:t>
                </a:r>
                <a:r>
                  <a:rPr lang="en-GB" sz="1400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Δ</a:t>
                </a:r>
                <a:r>
                  <a:rPr lang="en-GB" sz="1400" i="1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θ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 across the whole crystal surface, respectively, </a:t>
                </a:r>
                <a:r>
                  <a:rPr lang="en-GB" sz="1400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Δ</a:t>
                </a:r>
                <a:r>
                  <a:rPr lang="en-GB" sz="1400" i="1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θ</a:t>
                </a:r>
                <a:r>
                  <a:rPr lang="en-GB" sz="1400" baseline="-30000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B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 is the rocking curve width of the analyzer crystal, and </a:t>
                </a:r>
                <a:r>
                  <a:rPr lang="en-GB" sz="1400" i="1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θ</a:t>
                </a:r>
                <a:r>
                  <a:rPr lang="en-GB" sz="1400" baseline="-30000" dirty="0" err="1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B</a:t>
                </a:r>
                <a:r>
                  <a:rPr lang="en-GB" sz="1400" dirty="0">
                    <a:latin typeface="Times New Roman" pitchFamily="18" charset="0"/>
                    <a:ea typeface="宋体" pitchFamily="2" charset="-122"/>
                    <a:cs typeface="Times New Roman" pitchFamily="18" charset="0"/>
                  </a:rPr>
                  <a:t> is the Bragg angle.</a:t>
                </a:r>
              </a:p>
            </p:txBody>
          </p:sp>
        </mc:Choice>
        <mc:Fallback>
          <p:sp>
            <p:nvSpPr>
              <p:cNvPr id="4" name="Content Placeholder 6">
                <a:extLst>
                  <a:ext uri="{FF2B5EF4-FFF2-40B4-BE49-F238E27FC236}">
                    <a16:creationId xmlns:a16="http://schemas.microsoft.com/office/drawing/2014/main" id="{599DB1D8-6211-A4E7-3C51-05410D3AA9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8121" y="518791"/>
                <a:ext cx="5650302" cy="4320627"/>
              </a:xfrm>
              <a:prstGeom prst="rect">
                <a:avLst/>
              </a:prstGeom>
              <a:blipFill>
                <a:blip r:embed="rId4"/>
                <a:stretch>
                  <a:fillRect l="-756" t="-141" r="-4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Content Placeholder 6">
                <a:extLst>
                  <a:ext uri="{FF2B5EF4-FFF2-40B4-BE49-F238E27FC236}">
                    <a16:creationId xmlns:a16="http://schemas.microsoft.com/office/drawing/2014/main" id="{8151B3B2-56F8-BA25-845B-2BC4C5CEBE85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546801153"/>
                  </p:ext>
                </p:extLst>
              </p:nvPr>
            </p:nvGraphicFramePr>
            <p:xfrm>
              <a:off x="791727" y="1362632"/>
              <a:ext cx="4403090" cy="1760129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4394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859144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25695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14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宋体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7399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US" sz="1400" i="1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cot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𝐵</m:t>
                                      </m:r>
                                    </m:sub>
                                  </m:sSub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(1−</m:t>
                                  </m:r>
                                  <m:f>
                                    <m:f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2</m:t>
                                      </m:r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)</m:t>
                                  </m:r>
                                </m:e>
                              </m:func>
                            </m:oMath>
                          </a14:m>
                          <a:r>
                            <a:rPr lang="en-GB" sz="14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endParaRPr lang="en-US" sz="14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宋体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9767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US" sz="1400" i="1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func>
                                    <m:func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tan</m:t>
                                      </m:r>
                                    </m:fName>
                                    <m:e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𝐵</m:t>
                                          </m:r>
                                        </m:sub>
                                      </m:sSub>
                                    </m:e>
                                  </m:func>
                                </m:num>
                                <m:den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  <m:d>
                                <m:d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′2</m:t>
                                          </m:r>
                                        </m:sup>
                                      </m:sSubSup>
                                    </m:den>
                                  </m:f>
                                </m:e>
                              </m:d>
                              <m:r>
                                <a:rPr lang="en-GB" sz="1400">
                                  <a:solidFill>
                                    <a:schemeClr val="tx1"/>
                                  </a:solidFill>
                                  <a:effectLst/>
                                  <a:latin typeface="Cambria Math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2</m:t>
                                  </m:r>
                                  <m:func>
                                    <m:func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sin</m:t>
                                      </m:r>
                                    </m:fName>
                                    <m:e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𝐵</m:t>
                                          </m:r>
                                        </m:sub>
                                      </m:sSub>
                                      <m:func>
                                        <m:func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cos</m:t>
                                          </m:r>
                                        </m:fName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sz="1400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sz="1400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/>
                                                </a:rPr>
                                                <m:t>𝐵</m:t>
                                              </m:r>
                                            </m:sub>
                                          </m:sSub>
                                        </m:e>
                                      </m:func>
                                    </m:e>
                                  </m:func>
                                </m:den>
                              </m:f>
                              <m:d>
                                <m:d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2</m:t>
                                      </m:r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b>
                                        <m:sup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′</m:t>
                                          </m:r>
                                        </m:sup>
                                      </m:sSubSup>
                                    </m:den>
                                  </m:f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−</m:t>
                                  </m:r>
                                  <m:f>
                                    <m:f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𝑅</m:t>
                                          </m:r>
                                        </m:e>
                                        <m:sub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−1</m:t>
                                  </m:r>
                                </m:e>
                              </m:d>
                            </m:oMath>
                          </a14:m>
                          <a:r>
                            <a:rPr lang="en-GB" sz="14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endParaRPr lang="en-US" sz="14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宋体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57524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US" sz="1400" i="1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sSup>
                                    <m:sSup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cot</m:t>
                                      </m:r>
                                    </m:e>
                                    <m:sup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𝐵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1−</m:t>
                                      </m:r>
                                      <m:f>
                                        <m:f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1</m:t>
                                          </m:r>
                                        </m:num>
                                        <m:den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sz="1400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/>
                                                </a:rPr>
                                                <m:t>𝑅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sz="1400">
                                                  <a:solidFill>
                                                    <a:schemeClr val="tx1"/>
                                                  </a:solidFill>
                                                  <a:effectLst/>
                                                  <a:latin typeface="Cambria Math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d>
                                </m:e>
                              </m:func>
                            </m:oMath>
                          </a14:m>
                          <a:r>
                            <a:rPr lang="en-GB" sz="14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endParaRPr lang="en-US" sz="14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宋体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7399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US" sz="1400" i="1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2</m:t>
                                  </m:r>
                                  <m:sSub>
                                    <m:sSub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GB" sz="1400">
                                  <a:solidFill>
                                    <a:schemeClr val="tx1"/>
                                  </a:solidFill>
                                  <a:effectLst/>
                                  <a:latin typeface="Cambria Math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4</m:t>
                                      </m:r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den>
                              </m:f>
                              <m:r>
                                <a:rPr lang="en-GB" sz="1400">
                                  <a:solidFill>
                                    <a:schemeClr val="tx1"/>
                                  </a:solidFill>
                                  <a:effectLst/>
                                  <a:latin typeface="Cambria Math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4</m:t>
                                      </m:r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′2</m:t>
                                      </m:r>
                                    </m:sup>
                                  </m:sSubSup>
                                </m:den>
                              </m:f>
                              <m:r>
                                <a:rPr lang="en-GB" sz="1400">
                                  <a:solidFill>
                                    <a:schemeClr val="tx1"/>
                                  </a:solidFill>
                                  <a:effectLst/>
                                  <a:latin typeface="Cambria Math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func>
                                    <m:func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sSup>
                                        <m:sSup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sin</m:t>
                                          </m:r>
                                        </m:e>
                                        <m:sup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2</m:t>
                                          </m:r>
                                        </m:sup>
                                      </m:sSup>
                                    </m:fName>
                                    <m:e>
                                      <m:sSub>
                                        <m:sSubPr>
                                          <m:ctrlPr>
                                            <a:rPr lang="en-US" sz="1400" i="1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en-GB" sz="1400">
                                              <a:solidFill>
                                                <a:schemeClr val="tx1"/>
                                              </a:solidFill>
                                              <a:effectLst/>
                                              <a:latin typeface="Cambria Math"/>
                                            </a:rPr>
                                            <m:t>𝐵</m:t>
                                          </m:r>
                                        </m:sub>
                                      </m:sSub>
                                    </m:e>
                                  </m:func>
                                </m:den>
                              </m:f>
                              <m:r>
                                <a:rPr lang="en-GB" sz="1400">
                                  <a:solidFill>
                                    <a:schemeClr val="tx1"/>
                                  </a:solidFill>
                                  <a:effectLst/>
                                  <a:latin typeface="Cambria Math"/>
                                </a:rPr>
                                <m:t>(</m:t>
                              </m:r>
                              <m:f>
                                <m:f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sSubSup>
                                    <m:sSubSup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  <m:sup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′</m:t>
                                      </m:r>
                                    </m:sup>
                                  </m:sSubSup>
                                </m:den>
                              </m:f>
                              <m:r>
                                <a:rPr lang="en-GB" sz="1400">
                                  <a:solidFill>
                                    <a:schemeClr val="tx1"/>
                                  </a:solidFill>
                                  <a:effectLst/>
                                  <a:latin typeface="Cambria Math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1400" i="1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GB" sz="14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/>
                                    </a:rPr>
                                    <m:t>2</m:t>
                                  </m:r>
                                  <m:sSub>
                                    <m:sSubPr>
                                      <m:ctrlPr>
                                        <a:rPr lang="en-US" sz="1400" i="1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GB" sz="14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GB" sz="1400">
                                  <a:solidFill>
                                    <a:schemeClr val="tx1"/>
                                  </a:solidFill>
                                  <a:effectLst/>
                                  <a:latin typeface="Cambria Math"/>
                                </a:rPr>
                                <m:t>−1)</m:t>
                              </m:r>
                            </m:oMath>
                          </a14:m>
                          <a:r>
                            <a:rPr lang="en-GB" sz="14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endParaRPr lang="en-US" sz="14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宋体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Content Placeholder 6">
                <a:extLst>
                  <a:ext uri="{FF2B5EF4-FFF2-40B4-BE49-F238E27FC236}">
                    <a16:creationId xmlns:a16="http://schemas.microsoft.com/office/drawing/2014/main" id="{8151B3B2-56F8-BA25-845B-2BC4C5CEBE85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546801153"/>
                  </p:ext>
                </p:extLst>
              </p:nvPr>
            </p:nvGraphicFramePr>
            <p:xfrm>
              <a:off x="791727" y="1362632"/>
              <a:ext cx="4403090" cy="1760129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4394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859144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25695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4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</a:t>
                          </a:r>
                          <a:endParaRPr lang="en-US" sz="140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ea typeface="宋体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accent2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7399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4173" t="-82258" r="-315" b="-3145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97672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4173" t="-173846" r="-315" b="-2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57524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4173" t="-301695" r="-315" b="-12033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73991">
                    <a:tc>
                      <a:txBody>
                        <a:bodyPr/>
                        <a:lstStyle/>
                        <a:p>
                          <a:pPr marL="0" marR="0" algn="ctr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60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a</a:t>
                          </a:r>
                          <a:r>
                            <a:rPr lang="en-GB" sz="1600" baseline="-25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</a:t>
                          </a:r>
                          <a:endParaRPr lang="en-US" sz="1600" baseline="-25000" dirty="0">
                            <a:solidFill>
                              <a:schemeClr val="tx1"/>
                            </a:solidFill>
                            <a:effectLst/>
                            <a:latin typeface="Times New Roman" pitchFamily="18" charset="0"/>
                            <a:ea typeface="宋体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5BC5F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4173" t="-382258" r="-315" b="-1451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729327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>
          <a:extLst>
            <a:ext uri="{FF2B5EF4-FFF2-40B4-BE49-F238E27FC236}">
              <a16:creationId xmlns:a16="http://schemas.microsoft.com/office/drawing/2014/main" id="{4D058906-A9AF-9C10-48F6-5F0C4B624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>
            <a:extLst>
              <a:ext uri="{FF2B5EF4-FFF2-40B4-BE49-F238E27FC236}">
                <a16:creationId xmlns:a16="http://schemas.microsoft.com/office/drawing/2014/main" id="{CBA40132-170E-A5A4-3301-EA696926A1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175" y="64908"/>
            <a:ext cx="8836680" cy="5170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Effective Solid Angle</a:t>
            </a: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5DBED6-A40C-517C-D239-2FF92D795E06}"/>
              </a:ext>
            </a:extLst>
          </p:cNvPr>
          <p:cNvSpPr>
            <a:spLocks noGrp="1"/>
          </p:cNvSpPr>
          <p:nvPr/>
        </p:nvSpPr>
        <p:spPr>
          <a:xfrm>
            <a:off x="67175" y="4960588"/>
            <a:ext cx="2591081" cy="13647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Beamline Optics Design and Simulation Workshop 2025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7553661B-C364-4034-9D5A-38A734682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700" y="479968"/>
            <a:ext cx="6505579" cy="440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651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>
          <a:extLst>
            <a:ext uri="{FF2B5EF4-FFF2-40B4-BE49-F238E27FC236}">
              <a16:creationId xmlns:a16="http://schemas.microsoft.com/office/drawing/2014/main" id="{7501A1BF-F138-6EE3-3068-225190749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>
            <a:extLst>
              <a:ext uri="{FF2B5EF4-FFF2-40B4-BE49-F238E27FC236}">
                <a16:creationId xmlns:a16="http://schemas.microsoft.com/office/drawing/2014/main" id="{8E3E9208-FD96-FAF0-AD97-EFDEF86214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175" y="64908"/>
            <a:ext cx="8836680" cy="5170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Effective Solid Angle</a:t>
            </a: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DA651F-0D43-5223-D9E5-CB3FEDB7ED6C}"/>
              </a:ext>
            </a:extLst>
          </p:cNvPr>
          <p:cNvSpPr>
            <a:spLocks noGrp="1"/>
          </p:cNvSpPr>
          <p:nvPr/>
        </p:nvSpPr>
        <p:spPr>
          <a:xfrm>
            <a:off x="67175" y="4960588"/>
            <a:ext cx="2591081" cy="13647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Beamline Optics Design and Simulation Workshop 2025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2CDD2E-6E9D-971F-31C0-9F9CE10B5FBD}"/>
              </a:ext>
            </a:extLst>
          </p:cNvPr>
          <p:cNvSpPr txBox="1"/>
          <p:nvPr/>
        </p:nvSpPr>
        <p:spPr>
          <a:xfrm>
            <a:off x="2816012" y="577000"/>
            <a:ext cx="608784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Effective solid angle for |</a:t>
            </a:r>
            <a:r>
              <a:rPr lang="en-US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Δ</a:t>
            </a:r>
            <a:r>
              <a:rPr lang="en-US" b="1" i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θ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|&lt;</a:t>
            </a:r>
            <a:r>
              <a:rPr lang="en-US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Δ</a:t>
            </a:r>
            <a:r>
              <a:rPr lang="en-US" b="1" i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θ</a:t>
            </a:r>
            <a:r>
              <a:rPr lang="en-US" b="1" baseline="-25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ref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/2, </a:t>
            </a:r>
            <a:r>
              <a:rPr lang="en-US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Δ</a:t>
            </a:r>
            <a:r>
              <a:rPr lang="en-US" b="1" i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θ</a:t>
            </a:r>
            <a:r>
              <a:rPr lang="en-US" b="1" baseline="-25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ref</a:t>
            </a:r>
            <a:r>
              <a:rPr lang="en-US" b="1" baseline="-25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/>
                <a:ea typeface="SimSun"/>
              </a:rPr>
              <a:t>is chosen based on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>
                <a:solidFill>
                  <a:srgbClr val="0000CC"/>
                </a:solidFill>
                <a:latin typeface="Times New Roman" pitchFamily="18" charset="0"/>
                <a:cs typeface="Times New Roman" pitchFamily="18" charset="0"/>
              </a:rPr>
              <a:t>The intrinsic width of the rocking curve for the bent crystal:</a:t>
            </a:r>
          </a:p>
          <a:p>
            <a:pPr algn="just"/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For a Si333 crystal bent to 1 m, the width of the rocking curve is about 2.5×10</a:t>
            </a:r>
            <a:r>
              <a:rPr lang="en-US" sz="1600" baseline="30000" dirty="0">
                <a:latin typeface="Times New Roman" pitchFamily="18" charset="0"/>
                <a:cs typeface="Times New Roman" pitchFamily="18" charset="0"/>
              </a:rPr>
              <a:t>-5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rad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for 6.4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keV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X-rays.</a:t>
            </a:r>
          </a:p>
          <a:p>
            <a:pPr algn="just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>
                <a:solidFill>
                  <a:srgbClr val="0000CC"/>
                </a:solidFill>
                <a:latin typeface="Times New Roman" pitchFamily="18" charset="0"/>
                <a:cs typeface="Times New Roman" pitchFamily="18" charset="0"/>
              </a:rPr>
              <a:t> The natural width of the emission lines to be measured:</a:t>
            </a:r>
          </a:p>
          <a:p>
            <a:pPr algn="just"/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The Fe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Kα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emission line width is about 1.6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eV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(Δ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/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= 2.5×10</a:t>
            </a:r>
            <a:r>
              <a:rPr lang="en-US" sz="1600" baseline="30000" dirty="0">
                <a:latin typeface="Times New Roman" pitchFamily="18" charset="0"/>
                <a:cs typeface="Times New Roman" pitchFamily="18" charset="0"/>
              </a:rPr>
              <a:t>-4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). For 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θ</a:t>
            </a:r>
            <a:r>
              <a:rPr lang="en-US" sz="1600" i="1" baseline="-25000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= 45°, the equivalent angle range is given by (Δ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/</a:t>
            </a:r>
            <a:r>
              <a:rPr lang="en-US" sz="1600" i="1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) tan </a:t>
            </a:r>
            <a:r>
              <a:rPr lang="en-US" sz="1600" i="1" dirty="0" err="1">
                <a:latin typeface="Times New Roman" pitchFamily="18" charset="0"/>
                <a:cs typeface="Times New Roman" pitchFamily="18" charset="0"/>
              </a:rPr>
              <a:t>θ</a:t>
            </a:r>
            <a:r>
              <a:rPr lang="en-US" sz="1600" i="1" baseline="-25000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= 2.5×10</a:t>
            </a:r>
            <a:r>
              <a:rPr lang="en-US" sz="1600" baseline="30000" dirty="0">
                <a:latin typeface="Times New Roman" pitchFamily="18" charset="0"/>
                <a:cs typeface="Times New Roman" pitchFamily="18" charset="0"/>
              </a:rPr>
              <a:t>-4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>
              <a:spcBef>
                <a:spcPts val="1200"/>
              </a:spcBef>
              <a:buFont typeface="Arial" pitchFamily="34" charset="0"/>
              <a:buChar char="•"/>
            </a:pPr>
            <a:r>
              <a:rPr lang="en-US" dirty="0">
                <a:solidFill>
                  <a:srgbClr val="0000CC"/>
                </a:solidFill>
                <a:latin typeface="Times New Roman" pitchFamily="18" charset="0"/>
                <a:cs typeface="Times New Roman" pitchFamily="18" charset="0"/>
              </a:rPr>
              <a:t> The finite source size (sample volume that is illuminated):</a:t>
            </a:r>
          </a:p>
          <a:p>
            <a:pPr algn="just"/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 0.1 mm source at a source-to-crystal distance of 1 m gives an angle range of 1×10</a:t>
            </a:r>
            <a:r>
              <a:rPr lang="en-US" sz="1600" baseline="30000" dirty="0">
                <a:latin typeface="Times New Roman" pitchFamily="18" charset="0"/>
                <a:cs typeface="Times New Roman" pitchFamily="18" charset="0"/>
              </a:rPr>
              <a:t>-4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  <p:pic>
        <p:nvPicPr>
          <p:cNvPr id="4" name="Picture 3" descr="D:\Dropbox\reports\XES_instrument\figures\esa\Solidangle_all.jpg">
            <a:extLst>
              <a:ext uri="{FF2B5EF4-FFF2-40B4-BE49-F238E27FC236}">
                <a16:creationId xmlns:a16="http://schemas.microsoft.com/office/drawing/2014/main" id="{689817CE-B706-233C-7FC1-10F8071951D9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0145" y="581942"/>
            <a:ext cx="2181516" cy="2103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D:\Dropbox\reports\XES_instrument\figures\esa\Resolution_all.jpg">
            <a:extLst>
              <a:ext uri="{FF2B5EF4-FFF2-40B4-BE49-F238E27FC236}">
                <a16:creationId xmlns:a16="http://schemas.microsoft.com/office/drawing/2014/main" id="{1454F65D-1ECA-80FE-2DFC-1CF92E6747BA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40145" y="2685062"/>
            <a:ext cx="2181516" cy="2103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A569B3B-6E23-CCFE-A455-50165374EBF9}"/>
                  </a:ext>
                </a:extLst>
              </p:cNvPr>
              <p:cNvSpPr/>
              <p:nvPr/>
            </p:nvSpPr>
            <p:spPr>
              <a:xfrm>
                <a:off x="2816012" y="3943192"/>
                <a:ext cx="5911428" cy="9647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/>
                    <a:ea typeface="SimSun"/>
                  </a:rPr>
                  <a:t>Spectrometer resolution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40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1400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Δ</m:t>
                          </m:r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𝐸</m:t>
                          </m:r>
                        </m:num>
                        <m:den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</a:rPr>
                            <m:t>𝐸</m:t>
                          </m:r>
                        </m:den>
                      </m:f>
                      <m:r>
                        <a:rPr lang="en-GB" sz="1400" i="1">
                          <a:solidFill>
                            <a:srgbClr val="0000CC"/>
                          </a:solidFill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sz="1400" i="1">
                                          <a:solidFill>
                                            <a:srgbClr val="0000CC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en-US" sz="1400" i="1">
                                              <a:solidFill>
                                                <a:srgbClr val="0000CC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GB" sz="1400">
                                              <a:solidFill>
                                                <a:srgbClr val="0000CC"/>
                                              </a:solidFill>
                                              <a:latin typeface="Cambria Math"/>
                                            </a:rPr>
                                            <m:t>Δ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/>
                                                </a:rPr>
                                                <m:t>𝑚𝑎𝑥</m:t>
                                              </m:r>
                                            </m:sub>
                                          </m:sSub>
                                          <m:r>
                                            <a:rPr lang="en-GB" sz="1400" i="1">
                                              <a:solidFill>
                                                <a:srgbClr val="0000CC"/>
                                              </a:solidFill>
                                              <a:latin typeface="Cambria Math"/>
                                            </a:rPr>
                                            <m:t>−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GB" sz="1400">
                                              <a:solidFill>
                                                <a:srgbClr val="0000CC"/>
                                              </a:solidFill>
                                              <a:latin typeface="Cambria Math"/>
                                            </a:rPr>
                                            <m:t>Δ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sz="1400" i="1">
                                                  <a:solidFill>
                                                    <a:srgbClr val="0000CC"/>
                                                  </a:solidFill>
                                                  <a:latin typeface="Cambria Math"/>
                                                </a:rPr>
                                                <m:t>𝑚𝑖𝑛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GB" sz="1400" i="1">
                                          <a:solidFill>
                                            <a:srgbClr val="0000CC"/>
                                          </a:solidFill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GB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+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GB" sz="140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Δ</m:t>
                                  </m:r>
                                  <m:sSubSup>
                                    <m:sSubSupPr>
                                      <m:ctrlPr>
                                        <a:rPr lang="en-US" sz="1400" i="1">
                                          <a:solidFill>
                                            <a:srgbClr val="0000CC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GB" sz="1400" i="1">
                                          <a:solidFill>
                                            <a:srgbClr val="0000CC"/>
                                          </a:solidFill>
                                          <a:latin typeface="Cambria Math"/>
                                        </a:rPr>
                                        <m:t>𝜃</m:t>
                                      </m:r>
                                    </m:e>
                                    <m:sub>
                                      <m:r>
                                        <a:rPr lang="en-GB" sz="1400" i="1">
                                          <a:solidFill>
                                            <a:srgbClr val="0000CC"/>
                                          </a:solidFill>
                                          <a:latin typeface="Cambria Math"/>
                                        </a:rPr>
                                        <m:t>𝐵</m:t>
                                      </m:r>
                                    </m:sub>
                                    <m:sup>
                                      <m:r>
                                        <a:rPr lang="en-GB" sz="1400" i="1">
                                          <a:solidFill>
                                            <a:srgbClr val="0000CC"/>
                                          </a:solidFill>
                                          <a:latin typeface="Cambria Math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  <m:sup>
                              <m:f>
                                <m:fPr>
                                  <m:ctrlPr>
                                    <a:rPr lang="en-GB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2</m:t>
                                  </m:r>
                                </m:den>
                              </m:f>
                            </m:sup>
                          </m:sSup>
                        </m:num>
                        <m:den>
                          <m:func>
                            <m:func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1400" b="0" i="0" smtClean="0">
                                  <a:solidFill>
                                    <a:srgbClr val="0000CC"/>
                                  </a:solidFill>
                                  <a:latin typeface="Cambria Math"/>
                                </a:rPr>
                                <m:t>tan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𝜃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</a:rPr>
                                    <m:t>𝐵</m:t>
                                  </m:r>
                                </m:sub>
                              </m:sSub>
                            </m:e>
                          </m:func>
                        </m:den>
                      </m:f>
                    </m:oMath>
                  </m:oMathPara>
                </a14:m>
                <a:endParaRPr lang="en-US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A569B3B-6E23-CCFE-A455-50165374EB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6012" y="3943192"/>
                <a:ext cx="5911428" cy="964751"/>
              </a:xfrm>
              <a:prstGeom prst="rect">
                <a:avLst/>
              </a:prstGeom>
              <a:blipFill>
                <a:blip r:embed="rId5"/>
                <a:stretch>
                  <a:fillRect l="-1134" t="-3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BF1873F-E0A5-8FC1-AC84-5C5209761E88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2421661" y="857412"/>
            <a:ext cx="394351" cy="77609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1189-1C09-9506-1086-80A13EA61221}"/>
              </a:ext>
            </a:extLst>
          </p:cNvPr>
          <p:cNvCxnSpPr>
            <a:cxnSpLocks/>
            <a:endCxn id="5" idx="3"/>
          </p:cNvCxnSpPr>
          <p:nvPr/>
        </p:nvCxnSpPr>
        <p:spPr>
          <a:xfrm flipH="1" flipV="1">
            <a:off x="2421661" y="3736622"/>
            <a:ext cx="394351" cy="418818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179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>
          <a:extLst>
            <a:ext uri="{FF2B5EF4-FFF2-40B4-BE49-F238E27FC236}">
              <a16:creationId xmlns:a16="http://schemas.microsoft.com/office/drawing/2014/main" id="{9B033103-17D2-D90E-0A6F-7B3B4D1ED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6" descr="D:\Dropbox\reports\XES_instrument\figures\color_swap_flat_4by4_75deg.jpg">
            <a:extLst>
              <a:ext uri="{FF2B5EF4-FFF2-40B4-BE49-F238E27FC236}">
                <a16:creationId xmlns:a16="http://schemas.microsoft.com/office/drawing/2014/main" id="{7AC850D1-2962-5103-0D32-9C2A0389E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-2284" r="3674"/>
          <a:stretch/>
        </p:blipFill>
        <p:spPr bwMode="auto">
          <a:xfrm>
            <a:off x="7318537" y="1082654"/>
            <a:ext cx="1803384" cy="1413980"/>
          </a:xfrm>
          <a:prstGeom prst="rect">
            <a:avLst/>
          </a:prstGeom>
          <a:noFill/>
        </p:spPr>
      </p:pic>
      <p:sp>
        <p:nvSpPr>
          <p:cNvPr id="41" name="Google Shape;41;p8">
            <a:extLst>
              <a:ext uri="{FF2B5EF4-FFF2-40B4-BE49-F238E27FC236}">
                <a16:creationId xmlns:a16="http://schemas.microsoft.com/office/drawing/2014/main" id="{35105BCE-6A34-BDCA-3702-A049C8FFD8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175" y="64908"/>
            <a:ext cx="8836680" cy="5170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Dispersive Spectrometers</a:t>
            </a: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FCFF9-0914-4F36-E1CD-1C3DD8C9D1A9}"/>
              </a:ext>
            </a:extLst>
          </p:cNvPr>
          <p:cNvSpPr>
            <a:spLocks noGrp="1"/>
          </p:cNvSpPr>
          <p:nvPr/>
        </p:nvSpPr>
        <p:spPr>
          <a:xfrm>
            <a:off x="67175" y="4960588"/>
            <a:ext cx="2591081" cy="13647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Beamline Optics Design and Simulation Workshop 2025</a:t>
            </a:r>
          </a:p>
        </p:txBody>
      </p:sp>
      <p:pic>
        <p:nvPicPr>
          <p:cNvPr id="2" name="Picture 14" descr="D:\Dropbox\reports\XES_instrument\figures\vonHamos.jpg">
            <a:extLst>
              <a:ext uri="{FF2B5EF4-FFF2-40B4-BE49-F238E27FC236}">
                <a16:creationId xmlns:a16="http://schemas.microsoft.com/office/drawing/2014/main" id="{FC156AD9-4555-544A-4120-22E1ACF98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7078" y="650945"/>
            <a:ext cx="3090021" cy="2277970"/>
          </a:xfrm>
          <a:prstGeom prst="rect">
            <a:avLst/>
          </a:prstGeom>
          <a:noFill/>
        </p:spPr>
      </p:pic>
      <p:pic>
        <p:nvPicPr>
          <p:cNvPr id="4" name="Picture 49" descr="D:\Dropbox\reports\XES_instrument\figures\XES\miniXES.jpg">
            <a:extLst>
              <a:ext uri="{FF2B5EF4-FFF2-40B4-BE49-F238E27FC236}">
                <a16:creationId xmlns:a16="http://schemas.microsoft.com/office/drawing/2014/main" id="{1EDE12A3-C6EC-FEBD-C55D-62E6EDFC50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252363" y="677704"/>
            <a:ext cx="2116490" cy="2406306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129441-7D8B-E724-4668-E63816715A90}"/>
              </a:ext>
            </a:extLst>
          </p:cNvPr>
          <p:cNvSpPr txBox="1">
            <a:spLocks noChangeAspect="1"/>
          </p:cNvSpPr>
          <p:nvPr/>
        </p:nvSpPr>
        <p:spPr>
          <a:xfrm>
            <a:off x="67175" y="510772"/>
            <a:ext cx="1796751" cy="411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Von </a:t>
            </a:r>
            <a:r>
              <a:rPr lang="en-US" sz="2000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Hamos</a:t>
            </a:r>
            <a:endParaRPr lang="en-GB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55BD9D-8893-1B49-4778-B6C1A5CE68CE}"/>
              </a:ext>
            </a:extLst>
          </p:cNvPr>
          <p:cNvSpPr txBox="1">
            <a:spLocks noChangeAspect="1"/>
          </p:cNvSpPr>
          <p:nvPr/>
        </p:nvSpPr>
        <p:spPr>
          <a:xfrm>
            <a:off x="5209830" y="513594"/>
            <a:ext cx="1669683" cy="411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Flat </a:t>
            </a:r>
            <a:endParaRPr lang="en-GB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B63E1B-875D-ADA5-7392-A1D65BB6E21F}"/>
              </a:ext>
            </a:extLst>
          </p:cNvPr>
          <p:cNvSpPr txBox="1">
            <a:spLocks noChangeAspect="1"/>
          </p:cNvSpPr>
          <p:nvPr/>
        </p:nvSpPr>
        <p:spPr>
          <a:xfrm>
            <a:off x="67175" y="3057871"/>
            <a:ext cx="4791259" cy="411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Other parallel-detection spectrometers</a:t>
            </a:r>
            <a:endParaRPr lang="en-GB" sz="2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50" descr="D:\Dropbox\reports\XES_instrument\figures\XES\Parallel detection.jpg">
            <a:extLst>
              <a:ext uri="{FF2B5EF4-FFF2-40B4-BE49-F238E27FC236}">
                <a16:creationId xmlns:a16="http://schemas.microsoft.com/office/drawing/2014/main" id="{BB6D4215-8E86-0DC3-BA7A-AA6BA8578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13151" y="3601426"/>
            <a:ext cx="6460290" cy="1122943"/>
          </a:xfrm>
          <a:prstGeom prst="rect">
            <a:avLst/>
          </a:prstGeom>
          <a:noFill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7671516-B022-3D61-D0CB-F020FF237125}"/>
              </a:ext>
            </a:extLst>
          </p:cNvPr>
          <p:cNvSpPr>
            <a:spLocks noChangeAspect="1"/>
          </p:cNvSpPr>
          <p:nvPr/>
        </p:nvSpPr>
        <p:spPr>
          <a:xfrm>
            <a:off x="3049853" y="4747012"/>
            <a:ext cx="4804311" cy="28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D. B.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Wittry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 and N. C. </a:t>
            </a:r>
            <a:r>
              <a:rPr lang="en-US" sz="1200" dirty="0" err="1">
                <a:latin typeface="Times New Roman" pitchFamily="18" charset="0"/>
                <a:cs typeface="Times New Roman" pitchFamily="18" charset="0"/>
              </a:rPr>
              <a:t>Barbi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1200" i="1" dirty="0" err="1">
                <a:latin typeface="Times New Roman" pitchFamily="18" charset="0"/>
                <a:cs typeface="Times New Roman" pitchFamily="18" charset="0"/>
              </a:rPr>
              <a:t>Microsc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200" i="1" dirty="0" err="1">
                <a:latin typeface="Times New Roman" pitchFamily="18" charset="0"/>
                <a:cs typeface="Times New Roman" pitchFamily="18" charset="0"/>
              </a:rPr>
              <a:t>Microanal</a:t>
            </a:r>
            <a:r>
              <a:rPr lang="en-US" sz="1200" i="1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1200" dirty="0">
                <a:latin typeface="Times New Roman" pitchFamily="18" charset="0"/>
                <a:cs typeface="Times New Roman" pitchFamily="18" charset="0"/>
              </a:rPr>
              <a:t>7 (2001) 124–141</a:t>
            </a:r>
            <a:r>
              <a:rPr lang="en-GB" sz="1200" dirty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1414DA-46B6-82FB-0F70-E8EBE8DCBDD2}"/>
              </a:ext>
            </a:extLst>
          </p:cNvPr>
          <p:cNvSpPr>
            <a:spLocks noChangeAspect="1"/>
          </p:cNvSpPr>
          <p:nvPr/>
        </p:nvSpPr>
        <p:spPr>
          <a:xfrm>
            <a:off x="5242850" y="3080514"/>
            <a:ext cx="3719474" cy="281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sz="1200" dirty="0">
                <a:latin typeface="Times New Roman" pitchFamily="18" charset="0"/>
                <a:cs typeface="Times New Roman" pitchFamily="18" charset="0"/>
              </a:rPr>
              <a:t>B. A. Mattern, </a:t>
            </a:r>
            <a:r>
              <a:rPr lang="da-DK" sz="1200" i="1" dirty="0">
                <a:latin typeface="Times New Roman" pitchFamily="18" charset="0"/>
                <a:cs typeface="Times New Roman" pitchFamily="18" charset="0"/>
              </a:rPr>
              <a:t>et al</a:t>
            </a:r>
            <a:r>
              <a:rPr lang="da-DK" sz="1200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da-DK" sz="1200" i="1" dirty="0">
                <a:latin typeface="Times New Roman" pitchFamily="18" charset="0"/>
                <a:cs typeface="Times New Roman" pitchFamily="18" charset="0"/>
              </a:rPr>
              <a:t>Rev. Sci. Instrum</a:t>
            </a:r>
            <a:r>
              <a:rPr lang="da-DK" sz="1200" dirty="0">
                <a:latin typeface="Times New Roman" pitchFamily="18" charset="0"/>
                <a:cs typeface="Times New Roman" pitchFamily="18" charset="0"/>
              </a:rPr>
              <a:t>. 83 (2012) 023901</a:t>
            </a:r>
            <a:endParaRPr lang="en-GB" sz="1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43884A-EE95-23D6-0C3E-6EB7CBB44D87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381030" y="1131351"/>
            <a:ext cx="1828800" cy="1414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52924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>
          <a:extLst>
            <a:ext uri="{FF2B5EF4-FFF2-40B4-BE49-F238E27FC236}">
              <a16:creationId xmlns:a16="http://schemas.microsoft.com/office/drawing/2014/main" id="{1D90DDE3-871F-7A18-75E4-09EB277F6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>
            <a:extLst>
              <a:ext uri="{FF2B5EF4-FFF2-40B4-BE49-F238E27FC236}">
                <a16:creationId xmlns:a16="http://schemas.microsoft.com/office/drawing/2014/main" id="{BAA07E1D-CAAA-3F5D-5C29-229D5619B8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175" y="64908"/>
            <a:ext cx="8836680" cy="5170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Crystal anisotropy and biaxial bending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7EACD3-B769-E842-1ADC-3FBC37D1EA84}"/>
              </a:ext>
            </a:extLst>
          </p:cNvPr>
          <p:cNvSpPr>
            <a:spLocks noGrp="1"/>
          </p:cNvSpPr>
          <p:nvPr/>
        </p:nvSpPr>
        <p:spPr>
          <a:xfrm>
            <a:off x="67175" y="4960588"/>
            <a:ext cx="2591081" cy="13647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Beamline Optics Design and Simulation Workshop 2025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98D6A8E9-7396-2309-1628-DB32CC362FC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7195" y="453656"/>
                <a:ext cx="6822565" cy="2438400"/>
              </a:xfrm>
              <a:prstGeom prst="rect">
                <a:avLst/>
              </a:prstGeom>
            </p:spPr>
            <p:txBody>
              <a:bodyPr spcFirstLastPara="1" vert="horz" wrap="square" lIns="91425" tIns="91425" rIns="91425" bIns="91425" rtlCol="0" anchor="t" anchorCtr="0">
                <a:noAutofit/>
              </a:bodyPr>
              <a:lstStyle>
                <a:lvl1pPr marL="457200" lvl="0" indent="-342900" algn="l" defTabSz="685800" rtl="0" eaLnBrk="1" latinLnBrk="0" hangingPunct="1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SzPts val="1800"/>
                  <a:buFont typeface="Arial" panose="020B0604020202020204" pitchFamily="34" charset="0"/>
                  <a:buChar char="●"/>
                  <a:tabLst>
                    <a:tab pos="271463" algn="l"/>
                  </a:tabLst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914400" lvl="1" indent="-317500" algn="l" defTabSz="6858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○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371600" lvl="2" indent="-317500" algn="l" defTabSz="6858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■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828800" lvl="3" indent="-317500" algn="l" defTabSz="6858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●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286000" lvl="4" indent="-317500" algn="l" defTabSz="685800" rtl="0" eaLnBrk="1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○"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743200" lvl="5" indent="-317500" algn="l" defTabSz="6858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■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200400" lvl="6" indent="-317500" algn="l" defTabSz="6858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●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7600" lvl="7" indent="-317500" algn="l" defTabSz="6858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○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14800" lvl="8" indent="-317500" algn="l" defTabSz="685800" rtl="0" eaLnBrk="1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  <a:buFont typeface="Arial" panose="020B0604020202020204" pitchFamily="34" charset="0"/>
                  <a:buChar char="■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 algn="just">
                  <a:buClr>
                    <a:schemeClr val="tx1">
                      <a:lumMod val="95000"/>
                      <a:lumOff val="5000"/>
                    </a:schemeClr>
                  </a:buClr>
                  <a:buFont typeface="Times New Roman" panose="02020603050405020304" pitchFamily="18" charset="0"/>
                  <a:buChar char="●"/>
                </a:pPr>
                <a:r>
                  <a:rPr lang="en-US" sz="1600" dirty="0">
                    <a:latin typeface="Times New Roman" pitchFamily="18" charset="0"/>
                    <a:cs typeface="Times New Roman" pitchFamily="18" charset="0"/>
                  </a:rPr>
                  <a:t>According to anisotropic elasticity theory, the Hooke’s-law equations give</a:t>
                </a:r>
              </a:p>
              <a:p>
                <a:pPr marL="400050" lvl="1" indent="0" algn="just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 smtClean="0">
                          <a:latin typeface="Cambria Math"/>
                          <a:cs typeface="Times New Roman" pitchFamily="18" charset="0"/>
                        </a:rPr>
                        <m:t>                      </m:t>
                      </m:r>
                      <m:f>
                        <m:fPr>
                          <m:type m:val="lin"/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r>
                            <a:rPr lang="en-US" sz="1400" i="1" smtClean="0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 smtClean="0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>
                            <a:rPr lang="en-US" sz="1400" i="1" smtClean="0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 smtClean="0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n-US" sz="1400" i="1" smtClean="0">
                          <a:latin typeface="Cambria Math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11</m:t>
                          </m:r>
                        </m:sub>
                      </m:sSub>
                      <m:sSubSup>
                        <m:sSubSup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11</m:t>
                          </m:r>
                        </m:sub>
                        <m:sup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 smtClean="0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12</m:t>
                          </m:r>
                        </m:sub>
                      </m:sSub>
                      <m:sSubSup>
                        <m:sSubSup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22</m:t>
                          </m:r>
                        </m:sub>
                        <m:sup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 smtClean="0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13</m:t>
                          </m:r>
                        </m:sub>
                      </m:sSub>
                      <m:sSubSup>
                        <m:sSubSup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33</m:t>
                          </m:r>
                        </m:sub>
                        <m:sup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 smtClean="0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14</m:t>
                          </m:r>
                        </m:sub>
                      </m:sSub>
                      <m:sSubSup>
                        <m:sSubSup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23</m:t>
                          </m:r>
                        </m:sub>
                        <m:sup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 smtClean="0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15</m:t>
                          </m:r>
                        </m:sub>
                      </m:sSub>
                      <m:sSubSup>
                        <m:sSubSup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13</m:t>
                          </m:r>
                        </m:sub>
                        <m:sup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 smtClean="0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16</m:t>
                          </m:r>
                        </m:sub>
                      </m:sSub>
                      <m:sSubSup>
                        <m:sSubSupPr>
                          <m:ctrlPr>
                            <a:rPr lang="en-US" sz="14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12</m:t>
                          </m:r>
                        </m:sub>
                        <m:sup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en-US" sz="1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00050" lvl="1" indent="0" algn="just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 smtClean="0">
                          <a:latin typeface="Cambria Math"/>
                          <a:cs typeface="Times New Roman" pitchFamily="18" charset="0"/>
                        </a:rPr>
                        <m:t>                      </m:t>
                      </m:r>
                      <m:f>
                        <m:fPr>
                          <m:type m:val="lin"/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11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en-US" sz="1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00050" lvl="1" indent="0" algn="just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i="1" smtClean="0">
                          <a:latin typeface="Cambria Math"/>
                          <a:cs typeface="Times New Roman" pitchFamily="18" charset="0"/>
                        </a:rPr>
                        <m:t>                      </m:t>
                      </m:r>
                      <m:f>
                        <m:fPr>
                          <m:type m:val="lin"/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</m:num>
                        <m:den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 smtClean="0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</m:den>
                      </m:f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11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en-US" sz="1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00050" lvl="1" indent="0" algn="just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type m:val="lin"/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</m:den>
                      </m:f>
                      <m:r>
                        <a:rPr lang="en-US" sz="1400" i="1" smtClean="0">
                          <a:latin typeface="Cambria Math"/>
                          <a:ea typeface="Cambria Math"/>
                          <a:cs typeface="Times New Roman" pitchFamily="18" charset="0"/>
                        </a:rPr>
                        <m:t>+</m:t>
                      </m:r>
                      <m:f>
                        <m:fPr>
                          <m:type m:val="lin"/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</m:num>
                        <m:den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11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en-US" sz="1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00050" lvl="1" indent="0" algn="just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type m:val="lin"/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</m:den>
                      </m:f>
                      <m:r>
                        <a:rPr lang="en-US" sz="1400" i="1">
                          <a:latin typeface="Cambria Math"/>
                          <a:ea typeface="Cambria Math"/>
                          <a:cs typeface="Times New Roman" pitchFamily="18" charset="0"/>
                        </a:rPr>
                        <m:t>+</m:t>
                      </m:r>
                      <m:f>
                        <m:fPr>
                          <m:type m:val="lin"/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</m:num>
                        <m:den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11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en-US" sz="1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00050" lvl="1" indent="0" algn="just">
                  <a:buFont typeface="Arial" panose="020B0604020202020204" pitchFamily="34" charset="0"/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type m:val="lin"/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US" sz="1400" i="1">
                          <a:latin typeface="Cambria Math"/>
                          <a:ea typeface="Cambria Math"/>
                          <a:cs typeface="Times New Roman" pitchFamily="18" charset="0"/>
                        </a:rPr>
                        <m:t>+</m:t>
                      </m:r>
                      <m:f>
                        <m:fPr>
                          <m:type m:val="lin"/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en-US" sz="1400" i="1">
                              <a:latin typeface="Cambria Math"/>
                              <a:ea typeface="Cambria Math"/>
                              <a:cs typeface="Times New Roman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  <a:ea typeface="Cambria Math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 smtClean="0">
                                  <a:latin typeface="Cambria Math"/>
                                  <a:ea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11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4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23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5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1400" i="1" smtClean="0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6</m:t>
                          </m:r>
                        </m:sub>
                      </m:sSub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12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</m:oMath>
                  </m:oMathPara>
                </a14:m>
                <a:endParaRPr lang="en-US" sz="1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400050" lvl="1" indent="0" algn="just">
                  <a:buFont typeface="Arial" panose="020B0604020202020204" pitchFamily="34" charset="0"/>
                  <a:buNone/>
                </a:pPr>
                <a:r>
                  <a:rPr lang="en-US" sz="1400" dirty="0">
                    <a:latin typeface="Times New Roman" pitchFamily="18" charset="0"/>
                    <a:cs typeface="Times New Roman" pitchFamily="18" charset="0"/>
                  </a:rPr>
                  <a:t>Where </a:t>
                </a:r>
                <a:r>
                  <a:rPr lang="en-US" sz="1400" i="1" dirty="0" err="1">
                    <a:latin typeface="Times New Roman" pitchFamily="18" charset="0"/>
                    <a:cs typeface="Times New Roman" pitchFamily="18" charset="0"/>
                  </a:rPr>
                  <a:t>S</a:t>
                </a:r>
                <a:r>
                  <a:rPr lang="en-US" sz="1400" i="1" baseline="-25000" dirty="0" err="1">
                    <a:latin typeface="Times New Roman" pitchFamily="18" charset="0"/>
                    <a:cs typeface="Times New Roman" pitchFamily="18" charset="0"/>
                  </a:rPr>
                  <a:t>qr</a:t>
                </a:r>
                <a:r>
                  <a:rPr lang="en-US" sz="1400" dirty="0">
                    <a:latin typeface="Times New Roman" pitchFamily="18" charset="0"/>
                    <a:cs typeface="Times New Roman" pitchFamily="18" charset="0"/>
                  </a:rPr>
                  <a:t> are the components of the elastic compliance tensor, </a:t>
                </a:r>
                <a:r>
                  <a:rPr lang="en-US" sz="1400" b="1" i="1" dirty="0">
                    <a:latin typeface="Times New Roman" pitchFamily="18" charset="0"/>
                    <a:cs typeface="Times New Roman" pitchFamily="18" charset="0"/>
                  </a:rPr>
                  <a:t>u</a:t>
                </a:r>
                <a:r>
                  <a:rPr lang="en-US" sz="1400" dirty="0">
                    <a:latin typeface="Times New Roman" pitchFamily="18" charset="0"/>
                    <a:cs typeface="Times New Roman" pitchFamily="18" charset="0"/>
                  </a:rPr>
                  <a:t> is the displacement vector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40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1400" i="1" smtClean="0">
                            <a:latin typeface="Cambria Math"/>
                            <a:cs typeface="Times New Roman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1400" i="1" smtClean="0">
                            <a:latin typeface="Cambria Math"/>
                            <a:cs typeface="Times New Roman" pitchFamily="18" charset="0"/>
                          </a:rPr>
                          <m:t>𝑖𝑗</m:t>
                        </m:r>
                      </m:sub>
                      <m:sup>
                        <m:r>
                          <a:rPr lang="en-US" sz="1400" i="1" smtClean="0">
                            <a:latin typeface="Cambria Math"/>
                            <a:cs typeface="Times New Roman" pitchFamily="18" charset="0"/>
                          </a:rPr>
                          <m:t>′</m:t>
                        </m:r>
                      </m:sup>
                    </m:sSubSup>
                  </m:oMath>
                </a14:m>
                <a:r>
                  <a:rPr lang="en-US" sz="1400" dirty="0">
                    <a:latin typeface="Times New Roman" pitchFamily="18" charset="0"/>
                    <a:cs typeface="Times New Roman" pitchFamily="18" charset="0"/>
                  </a:rPr>
                  <a:t> is the stress tensor. </a:t>
                </a:r>
                <a:endParaRPr lang="en-GB" sz="18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98D6A8E9-7396-2309-1628-DB32CC362F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195" y="453656"/>
                <a:ext cx="6822565" cy="2438400"/>
              </a:xfrm>
              <a:prstGeom prst="rect">
                <a:avLst/>
              </a:prstGeom>
              <a:blipFill>
                <a:blip r:embed="rId3"/>
                <a:stretch>
                  <a:fillRect l="-536" r="-2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C3C59E-275C-31C7-E71B-00B1C4FE3767}"/>
                  </a:ext>
                </a:extLst>
              </p:cNvPr>
              <p:cNvSpPr txBox="1"/>
              <p:nvPr/>
            </p:nvSpPr>
            <p:spPr>
              <a:xfrm>
                <a:off x="237625" y="2475636"/>
                <a:ext cx="7697336" cy="23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Clr>
                    <a:schemeClr val="tx1">
                      <a:lumMod val="95000"/>
                      <a:lumOff val="5000"/>
                    </a:schemeClr>
                  </a:buClr>
                  <a:buFont typeface="Times New Roman" panose="02020603050405020304" pitchFamily="18" charset="0"/>
                  <a:buChar char="●"/>
                </a:pPr>
                <a:r>
                  <a:rPr lang="en-US" sz="1600" dirty="0">
                    <a:latin typeface="Times New Roman" pitchFamily="18" charset="0"/>
                    <a:cs typeface="Times New Roman" pitchFamily="18" charset="0"/>
                  </a:rPr>
                  <a:t>For two-</a:t>
                </a:r>
                <a:r>
                  <a:rPr lang="en-US" sz="1600" dirty="0" err="1">
                    <a:latin typeface="Times New Roman" pitchFamily="18" charset="0"/>
                    <a:cs typeface="Times New Roman" pitchFamily="18" charset="0"/>
                  </a:rPr>
                  <a:t>dimentional</a:t>
                </a:r>
                <a:r>
                  <a:rPr lang="en-US" sz="1600" dirty="0">
                    <a:latin typeface="Times New Roman" pitchFamily="18" charset="0"/>
                    <a:cs typeface="Times New Roman" pitchFamily="18" charset="0"/>
                  </a:rPr>
                  <a:t> bending with torques </a:t>
                </a:r>
                <a:r>
                  <a:rPr lang="en-US" sz="16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sz="1600" baseline="-25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  <a:r>
                  <a:rPr lang="en-US" sz="1600" dirty="0">
                    <a:latin typeface="Times New Roman" pitchFamily="18" charset="0"/>
                    <a:cs typeface="Times New Roman" pitchFamily="18" charset="0"/>
                  </a:rPr>
                  <a:t> and </a:t>
                </a:r>
                <a:r>
                  <a:rPr lang="en-US" sz="1600" i="1" dirty="0">
                    <a:latin typeface="Times New Roman" pitchFamily="18" charset="0"/>
                    <a:cs typeface="Times New Roman" pitchFamily="18" charset="0"/>
                  </a:rPr>
                  <a:t>M</a:t>
                </a:r>
                <a:r>
                  <a:rPr lang="en-US" sz="1600" baseline="-25000" dirty="0"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en-US" sz="1600" dirty="0">
                    <a:latin typeface="Times New Roman" pitchFamily="18" charset="0"/>
                    <a:cs typeface="Times New Roman" pitchFamily="18" charset="0"/>
                  </a:rPr>
                  <a:t>, we have:</a:t>
                </a:r>
              </a:p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11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b="0" i="1" smtClean="0">
                          <a:latin typeface="Cambria Math"/>
                          <a:cs typeface="Times New Roman" pitchFamily="18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</m:num>
                        <m:den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𝐼</m:t>
                          </m:r>
                        </m:den>
                      </m:f>
                      <m:r>
                        <a:rPr lang="en-US" sz="1400" b="0" i="1" smtClean="0">
                          <a:latin typeface="Cambria Math"/>
                          <a:cs typeface="Times New Roman" pitchFamily="18" charset="0"/>
                        </a:rPr>
                        <m:t>, </m:t>
                      </m:r>
                      <m:sSubSup>
                        <m:sSub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22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b="0" i="1" smtClean="0">
                          <a:latin typeface="Cambria Math"/>
                          <a:cs typeface="Times New Roman" pitchFamily="18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</m:num>
                        <m:den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𝐼</m:t>
                          </m:r>
                        </m:den>
                      </m:f>
                      <m:r>
                        <a:rPr lang="en-US" sz="1400" b="0" i="1" smtClean="0">
                          <a:latin typeface="Cambria Math"/>
                          <a:cs typeface="Times New Roman" pitchFamily="18" charset="0"/>
                        </a:rPr>
                        <m:t>, </m:t>
                      </m:r>
                      <m:r>
                        <a:rPr lang="en-US" sz="1400" b="0" i="1" smtClean="0">
                          <a:latin typeface="Cambria Math"/>
                          <a:cs typeface="Times New Roman" pitchFamily="18" charset="0"/>
                        </a:rPr>
                        <m:t>𝐼</m:t>
                      </m:r>
                      <m:r>
                        <a:rPr lang="en-US" sz="1400" b="0" i="1" smtClean="0">
                          <a:latin typeface="Cambria Math"/>
                          <a:cs typeface="Times New Roman" pitchFamily="18" charset="0"/>
                        </a:rPr>
                        <m:t>=</m:t>
                      </m:r>
                      <m:f>
                        <m:fPr>
                          <m:type m:val="lin"/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sz="1400" b="0" i="1" smtClean="0">
                                  <a:latin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12</m:t>
                          </m:r>
                        </m:den>
                      </m:f>
                    </m:oMath>
                  </m:oMathPara>
                </a14:m>
                <a:endParaRPr lang="en-US" sz="1400" b="0" i="1" dirty="0">
                  <a:latin typeface="Cambria Math"/>
                  <a:cs typeface="Times New Roman" pitchFamily="18" charset="0"/>
                </a:endParaRPr>
              </a:p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1400" i="1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33</m:t>
                          </m:r>
                        </m:sub>
                        <m:sup>
                          <m:r>
                            <a:rPr lang="en-US" sz="1400" i="1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i="1">
                          <a:latin typeface="Cambria Math"/>
                          <a:cs typeface="Times New Roman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13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b="0" i="1" smtClean="0">
                          <a:latin typeface="Cambria Math"/>
                          <a:cs typeface="Times New Roman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23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b="0" i="1" smtClean="0">
                          <a:latin typeface="Cambria Math"/>
                          <a:cs typeface="Times New Roman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12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/>
                              <a:cs typeface="Times New Roman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1400" b="0" i="1" smtClean="0">
                          <a:latin typeface="Cambria Math"/>
                          <a:cs typeface="Times New Roman" pitchFamily="18" charset="0"/>
                        </a:rPr>
                        <m:t>=0</m:t>
                      </m:r>
                    </m:oMath>
                  </m:oMathPara>
                </a14:m>
                <a:endParaRPr lang="en-US" sz="1400" b="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0" lvl="1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1600" dirty="0">
                    <a:latin typeface="Times New Roman" pitchFamily="18" charset="0"/>
                    <a:cs typeface="Times New Roman" pitchFamily="18" charset="0"/>
                  </a:rPr>
                  <a:t>Integrating these equations we obtain the displacement vector</a:t>
                </a:r>
                <a:endParaRPr lang="en-US" sz="1400" dirty="0">
                  <a:latin typeface="Times New Roman" pitchFamily="18" charset="0"/>
                  <a:cs typeface="Times New Roman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1400" b="0" i="1" smtClean="0">
                          <a:solidFill>
                            <a:srgbClr val="0000CC"/>
                          </a:solidFill>
                          <a:latin typeface="Cambria Math"/>
                          <a:cs typeface="Times New Roman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𝐼</m:t>
                              </m:r>
                            </m:den>
                          </m:f>
                        </m:e>
                      </m:box>
                      <m:d>
                        <m:dPr>
                          <m:begChr m:val="["/>
                          <m:endChr m:val="]"/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11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12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51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52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f>
                            <m:fPr>
                              <m:type m:val="lin"/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61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62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f>
                            <m:fPr>
                              <m:type m:val="lin"/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1400" b="0" i="1" dirty="0">
                  <a:solidFill>
                    <a:srgbClr val="0000CC"/>
                  </a:solidFill>
                  <a:latin typeface="Cambria Math"/>
                  <a:cs typeface="Times New Roman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i="1">
                          <a:solidFill>
                            <a:srgbClr val="0000CC"/>
                          </a:solidFill>
                          <a:latin typeface="Cambria Math"/>
                          <a:cs typeface="Times New Roman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𝐼</m:t>
                              </m:r>
                            </m:den>
                          </m:f>
                        </m:e>
                      </m:box>
                      <m:d>
                        <m:dPr>
                          <m:begChr m:val="["/>
                          <m:endChr m:val="]"/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41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42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f>
                            <m:fPr>
                              <m:type m:val="lin"/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61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62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d>
                          <m:f>
                            <m:fPr>
                              <m:type m:val="lin"/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1400" i="1">
                                      <a:solidFill>
                                        <a:srgbClr val="0000CC"/>
                                      </a:solidFill>
                                      <a:latin typeface="Cambria Math"/>
                                      <a:cs typeface="Times New Roman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1400" i="1" dirty="0">
                  <a:solidFill>
                    <a:srgbClr val="0000CC"/>
                  </a:solidFill>
                  <a:latin typeface="Cambria Math"/>
                  <a:cs typeface="Times New Roman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1400" i="1">
                          <a:solidFill>
                            <a:srgbClr val="0000CC"/>
                          </a:solidFill>
                          <a:latin typeface="Cambria Math"/>
                          <a:cs typeface="Times New Roman" pitchFamily="18" charset="0"/>
                        </a:rPr>
                        <m:t>=</m:t>
                      </m:r>
                      <m:box>
                        <m:box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boxPr>
                        <m:e>
                          <m:argPr>
                            <m:argSz m:val="-1"/>
                          </m:argPr>
                          <m:f>
                            <m:f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𝐼</m:t>
                              </m:r>
                            </m:den>
                          </m:f>
                        </m:e>
                      </m:box>
                      <m:r>
                        <a:rPr lang="en-US" sz="1400" i="1">
                          <a:solidFill>
                            <a:srgbClr val="0000CC"/>
                          </a:solidFill>
                          <a:latin typeface="Cambria Math"/>
                          <a:cs typeface="Times New Roman" pitchFamily="18" charset="0"/>
                        </a:rPr>
                        <m:t>[</m:t>
                      </m:r>
                      <m:r>
                        <a:rPr lang="en-US" sz="1400" b="0" i="1" smtClean="0">
                          <a:solidFill>
                            <a:srgbClr val="0000CC"/>
                          </a:solidFill>
                          <a:latin typeface="Cambria Math"/>
                          <a:cs typeface="Times New Roman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sSubSup>
                        <m:sSubSup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1400" b="0" i="1" smtClean="0">
                          <a:solidFill>
                            <a:srgbClr val="0000CC"/>
                          </a:solidFill>
                          <a:latin typeface="Cambria Math"/>
                          <a:cs typeface="Times New Roman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140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sSubSup>
                        <m:sSubSup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1400" b="0" i="1" smtClean="0">
                          <a:solidFill>
                            <a:srgbClr val="0000CC"/>
                          </a:solidFill>
                          <a:latin typeface="Cambria Math"/>
                          <a:cs typeface="Times New Roman" pitchFamily="18" charset="0"/>
                        </a:rPr>
                        <m:t>−</m:t>
                      </m:r>
                      <m:d>
                        <m:dPr>
                          <m:ctrlPr>
                            <a:rPr lang="en-US" sz="1400" b="0" i="1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61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400" i="1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62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i="1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1400" b="0" i="1" smtClean="0">
                          <a:solidFill>
                            <a:srgbClr val="0000CC"/>
                          </a:solidFill>
                          <a:latin typeface="Cambria Math"/>
                          <a:cs typeface="Times New Roman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31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32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sz="1400" b="0" i="1" smtClean="0">
                                  <a:solidFill>
                                    <a:srgbClr val="0000CC"/>
                                  </a:solidFill>
                                  <a:latin typeface="Cambria Math"/>
                                  <a:cs typeface="Times New Roman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sSubSup>
                        <m:sSubSupPr>
                          <m:ctrlP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1400" b="0" i="1" smtClean="0">
                              <a:solidFill>
                                <a:srgbClr val="0000CC"/>
                              </a:solidFill>
                              <a:latin typeface="Cambria Math"/>
                              <a:cs typeface="Times New Roman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1400" i="1">
                          <a:solidFill>
                            <a:srgbClr val="0000CC"/>
                          </a:solidFill>
                          <a:latin typeface="Cambria Math"/>
                          <a:cs typeface="Times New Roman" pitchFamily="18" charset="0"/>
                        </a:rPr>
                        <m:t>]</m:t>
                      </m:r>
                    </m:oMath>
                  </m:oMathPara>
                </a14:m>
                <a:endParaRPr lang="en-US" sz="1400" dirty="0">
                  <a:solidFill>
                    <a:srgbClr val="0000CC"/>
                  </a:solidFill>
                  <a:latin typeface="Times New Roman" pitchFamily="18" charset="0"/>
                  <a:cs typeface="Times New Roman" pitchFamily="18" charset="0"/>
                </a:endParaRPr>
              </a:p>
              <a:p>
                <a:pPr>
                  <a:spcBef>
                    <a:spcPts val="600"/>
                  </a:spcBef>
                </a:pPr>
                <a:r>
                  <a:rPr lang="en-US" sz="1400" dirty="0">
                    <a:latin typeface="Times New Roman" pitchFamily="18" charset="0"/>
                    <a:cs typeface="Times New Roman" pitchFamily="18" charset="0"/>
                  </a:rPr>
                  <a:t>And the radii are: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b="0" i="1" smtClean="0">
                            <a:solidFill>
                              <a:srgbClr val="FF0000"/>
                            </a:solidFill>
                            <a:latin typeface="Cambria Math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𝑅</m:t>
                            </m:r>
                          </m:e>
                          <m:sub>
                            <m:r>
                              <a:rPr lang="en-US" sz="14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14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latin typeface="Cambria Math"/>
                          </a:rPr>
                          <m:t>11</m:t>
                        </m:r>
                      </m:sub>
                    </m:sSub>
                    <m:f>
                      <m:f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num>
                      <m:den>
                        <m:r>
                          <a:rPr lang="en-US" sz="1400" b="0" i="1" smtClean="0">
                            <a:latin typeface="Cambria Math"/>
                          </a:rPr>
                          <m:t>𝐼</m:t>
                        </m:r>
                      </m:den>
                    </m:f>
                    <m:r>
                      <a:rPr lang="en-US" sz="1400" b="0" i="1" smtClean="0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latin typeface="Cambria Math"/>
                          </a:rPr>
                          <m:t>12</m:t>
                        </m:r>
                      </m:sub>
                    </m:sSub>
                    <m:f>
                      <m:f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1400" b="0" i="1" smtClean="0">
                            <a:latin typeface="Cambria Math"/>
                          </a:rPr>
                          <m:t>𝐼</m:t>
                        </m:r>
                      </m:den>
                    </m:f>
                    <m:r>
                      <a:rPr lang="en-US" sz="1400" b="0" i="1" smtClean="0">
                        <a:latin typeface="Cambria Math"/>
                      </a:rPr>
                      <m:t>,  </m:t>
                    </m:r>
                    <m:f>
                      <m:fPr>
                        <m:ctrlPr>
                          <a:rPr lang="en-US" sz="1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i="1">
                            <a:solidFill>
                              <a:srgbClr val="FF0000"/>
                            </a:solidFill>
                            <a:latin typeface="Cambria Math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𝑅</m:t>
                            </m:r>
                          </m:e>
                          <m:sub>
                            <m:r>
                              <a:rPr lang="en-US" sz="1400" b="0" i="1" smtClean="0">
                                <a:solidFill>
                                  <a:srgbClr val="FF0000"/>
                                </a:solidFill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en-US" sz="1400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latin typeface="Cambria Math"/>
                          </a:rPr>
                          <m:t>21</m:t>
                        </m:r>
                      </m:sub>
                    </m:sSub>
                    <m:f>
                      <m:f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400" i="1">
                                <a:latin typeface="Cambria Math"/>
                              </a:rPr>
                              <m:t>1</m:t>
                            </m:r>
                          </m:sub>
                        </m:sSub>
                      </m:num>
                      <m:den>
                        <m:r>
                          <a:rPr lang="en-US" sz="1400" i="1">
                            <a:latin typeface="Cambria Math"/>
                          </a:rPr>
                          <m:t>𝐼</m:t>
                        </m:r>
                      </m:den>
                    </m:f>
                    <m:r>
                      <a:rPr lang="en-US" sz="1400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/>
                          </a:rPr>
                          <m:t>𝑆</m:t>
                        </m:r>
                      </m:e>
                      <m:sub>
                        <m:r>
                          <a:rPr lang="en-US" sz="1400" b="0" i="1" smtClean="0">
                            <a:latin typeface="Cambria Math"/>
                          </a:rPr>
                          <m:t>22</m:t>
                        </m:r>
                      </m:sub>
                    </m:sSub>
                    <m:f>
                      <m:f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i="1">
                                <a:latin typeface="Cambria Math"/>
                              </a:rPr>
                              <m:t>𝑀</m:t>
                            </m:r>
                          </m:e>
                          <m:sub>
                            <m:r>
                              <a:rPr lang="en-US" sz="1400" i="1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en-US" sz="1400" i="1">
                            <a:latin typeface="Cambria Math"/>
                          </a:rPr>
                          <m:t>𝐼</m:t>
                        </m:r>
                      </m:den>
                    </m:f>
                  </m:oMath>
                </a14:m>
                <a:endParaRPr lang="en-US" sz="16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AC3C59E-275C-31C7-E71B-00B1C4FE37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625" y="2475636"/>
                <a:ext cx="7697336" cy="2331216"/>
              </a:xfrm>
              <a:prstGeom prst="rect">
                <a:avLst/>
              </a:prstGeom>
              <a:blipFill>
                <a:blip r:embed="rId4"/>
                <a:stretch>
                  <a:fillRect l="-475" t="-18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2" descr="D:\Dropbox\xianbo_hotmail\Dropbox\Job\APS\320194\figures\biaxial bending.jpg">
            <a:extLst>
              <a:ext uri="{FF2B5EF4-FFF2-40B4-BE49-F238E27FC236}">
                <a16:creationId xmlns:a16="http://schemas.microsoft.com/office/drawing/2014/main" id="{E1661683-E1BB-F3D1-3647-EB6C0DC77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4550" y="2307416"/>
            <a:ext cx="2893061" cy="1198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1126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>
          <a:extLst>
            <a:ext uri="{FF2B5EF4-FFF2-40B4-BE49-F238E27FC236}">
              <a16:creationId xmlns:a16="http://schemas.microsoft.com/office/drawing/2014/main" id="{9C8A85FB-DA0E-9183-B437-6D8E1D428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>
            <a:extLst>
              <a:ext uri="{FF2B5EF4-FFF2-40B4-BE49-F238E27FC236}">
                <a16:creationId xmlns:a16="http://schemas.microsoft.com/office/drawing/2014/main" id="{801B25B6-97E0-A1B9-5548-D6F261C9C8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175" y="64908"/>
            <a:ext cx="8836680" cy="5170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400" dirty="0"/>
              <a:t>XOPPY-CRYSTAL </a:t>
            </a:r>
            <a:endParaRPr lang="en-US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4037FF-F77A-F23C-9EFB-A326EB3621C9}"/>
              </a:ext>
            </a:extLst>
          </p:cNvPr>
          <p:cNvSpPr>
            <a:spLocks noGrp="1"/>
          </p:cNvSpPr>
          <p:nvPr/>
        </p:nvSpPr>
        <p:spPr>
          <a:xfrm>
            <a:off x="67175" y="4960588"/>
            <a:ext cx="2591081" cy="13647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Beamline Optics Design and Simulation Workshop 2025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1C71FF-E8B4-5616-CB2B-B6619C72E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978" y="1242038"/>
            <a:ext cx="991902" cy="12529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0EB3D3-D92C-63A2-B96F-C71479DF6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168" y="752384"/>
            <a:ext cx="1789522" cy="319212"/>
          </a:xfrm>
          <a:prstGeom prst="rect">
            <a:avLst/>
          </a:prstGeom>
        </p:spPr>
      </p:pic>
      <p:sp>
        <p:nvSpPr>
          <p:cNvPr id="7" name="Google Shape;40;p8">
            <a:extLst>
              <a:ext uri="{FF2B5EF4-FFF2-40B4-BE49-F238E27FC236}">
                <a16:creationId xmlns:a16="http://schemas.microsoft.com/office/drawing/2014/main" id="{EF451D9F-6A8C-CB39-9B66-A6DFD4D878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9974" y="2665408"/>
            <a:ext cx="2771249" cy="19462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Multilamellar (ML)</a:t>
            </a:r>
            <a:endParaRPr lang="en-US" sz="2000" dirty="0">
              <a:solidFill>
                <a:srgbClr val="0000C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Bent Bragg</a:t>
            </a:r>
          </a:p>
          <a:p>
            <a:pPr lvl="1"/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Bent Laue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Penning-Polder (PP)</a:t>
            </a:r>
            <a:endParaRPr lang="en-US" sz="1800" dirty="0">
              <a:solidFill>
                <a:srgbClr val="0000CC"/>
              </a:solidFill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Bent Laue</a:t>
            </a:r>
            <a:endParaRPr lang="en-US" sz="1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332524-094E-A651-6C20-911439CCF702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979341" y="2051326"/>
            <a:ext cx="2926080" cy="2560320"/>
          </a:xfrm>
          <a:prstGeom prst="rect">
            <a:avLst/>
          </a:prstGeom>
        </p:spPr>
      </p:pic>
      <p:sp>
        <p:nvSpPr>
          <p:cNvPr id="11" name="Google Shape;40;p8">
            <a:extLst>
              <a:ext uri="{FF2B5EF4-FFF2-40B4-BE49-F238E27FC236}">
                <a16:creationId xmlns:a16="http://schemas.microsoft.com/office/drawing/2014/main" id="{A73DDC51-5748-C17C-544D-F532489166E9}"/>
              </a:ext>
            </a:extLst>
          </p:cNvPr>
          <p:cNvSpPr txBox="1">
            <a:spLocks/>
          </p:cNvSpPr>
          <p:nvPr/>
        </p:nvSpPr>
        <p:spPr>
          <a:xfrm>
            <a:off x="3296264" y="531854"/>
            <a:ext cx="2005840" cy="154261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tabLst>
                <a:tab pos="271463" algn="l"/>
              </a:tabLst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Symmetric Bragg</a:t>
            </a:r>
          </a:p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Bent Crystal ML</a:t>
            </a:r>
          </a:p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12 keV</a:t>
            </a:r>
          </a:p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Si(333)</a:t>
            </a:r>
          </a:p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Rm = 0.5 m</a:t>
            </a:r>
            <a:endParaRPr lang="en-US" sz="1400" dirty="0"/>
          </a:p>
        </p:txBody>
      </p:sp>
      <p:sp>
        <p:nvSpPr>
          <p:cNvPr id="12" name="Google Shape;40;p8">
            <a:extLst>
              <a:ext uri="{FF2B5EF4-FFF2-40B4-BE49-F238E27FC236}">
                <a16:creationId xmlns:a16="http://schemas.microsoft.com/office/drawing/2014/main" id="{4074C3E6-AA1D-4D48-26D2-E319879192DC}"/>
              </a:ext>
            </a:extLst>
          </p:cNvPr>
          <p:cNvSpPr txBox="1">
            <a:spLocks/>
          </p:cNvSpPr>
          <p:nvPr/>
        </p:nvSpPr>
        <p:spPr>
          <a:xfrm>
            <a:off x="6348734" y="531853"/>
            <a:ext cx="2444504" cy="154261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tabLst>
                <a:tab pos="271463" algn="l"/>
              </a:tabLst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Asymmetric Laue (</a:t>
            </a:r>
            <a:r>
              <a:rPr lang="el-GR" sz="1600" dirty="0">
                <a:latin typeface="Times New Roman" pitchFamily="18" charset="0"/>
                <a:cs typeface="Times New Roman" pitchFamily="18" charset="0"/>
              </a:rPr>
              <a:t>χ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=35°)</a:t>
            </a:r>
          </a:p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Bent Crystal PP</a:t>
            </a:r>
          </a:p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30 keV</a:t>
            </a:r>
          </a:p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Si(111)</a:t>
            </a:r>
          </a:p>
          <a:p>
            <a:pPr marL="114300" indent="0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Rm = 20.0 m</a:t>
            </a:r>
            <a:endParaRPr lang="en-US" sz="1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82250BE-CB6F-C08F-01D7-F12A57372D82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107946" y="2051326"/>
            <a:ext cx="292608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117571"/>
      </p:ext>
    </p:extLst>
  </p:cSld>
  <p:clrMapOvr>
    <a:masterClrMapping/>
  </p:clrMapOvr>
</p:sld>
</file>

<file path=ppt/theme/theme1.xml><?xml version="1.0" encoding="utf-8"?>
<a:theme xmlns:a="http://schemas.openxmlformats.org/drawingml/2006/main" name="PSC_all-hands_Xianbo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resentation_16x9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DESY">
  <a:themeElements>
    <a:clrScheme name="Benutzerdefiniert 30">
      <a:dk1>
        <a:sysClr val="windowText" lastClr="000000"/>
      </a:dk1>
      <a:lt1>
        <a:sysClr val="window" lastClr="FFFFFF"/>
      </a:lt1>
      <a:dk2>
        <a:srgbClr val="898D8D"/>
      </a:dk2>
      <a:lt2>
        <a:srgbClr val="B2B4B2"/>
      </a:lt2>
      <a:accent1>
        <a:srgbClr val="007BC8"/>
      </a:accent1>
      <a:accent2>
        <a:srgbClr val="EB6E0F"/>
      </a:accent2>
      <a:accent3>
        <a:srgbClr val="004B7D"/>
      </a:accent3>
      <a:accent4>
        <a:srgbClr val="898D8D"/>
      </a:accent4>
      <a:accent5>
        <a:srgbClr val="B2B4B2"/>
      </a:accent5>
      <a:accent6>
        <a:srgbClr val="375E77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1"/>
          </a:solidFill>
        </a:ln>
      </a:spPr>
      <a:bodyPr rtlCol="0" anchor="ctr"/>
      <a:lstStyle>
        <a:defPPr algn="ctr">
          <a:defRPr sz="16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dirty="0" err="1" smtClean="0"/>
        </a:defPPr>
      </a:lstStyle>
    </a:txDef>
  </a:objectDefaults>
  <a:extraClrSchemeLst/>
  <a:custClrLst>
    <a:custClr>
      <a:srgbClr val="8B6EC9"/>
    </a:custClr>
    <a:custClr>
      <a:srgbClr val="E35D50"/>
    </a:custClr>
    <a:custClr>
      <a:srgbClr val="5BC5F1"/>
    </a:custClr>
    <a:custClr>
      <a:srgbClr val="00AA92"/>
    </a:custClr>
  </a:custClrLst>
  <a:extLst>
    <a:ext uri="{05A4C25C-085E-4340-85A3-A5531E510DB2}">
      <thm15:themeFamily xmlns:thm15="http://schemas.microsoft.com/office/thememl/2012/main" name="DESY_PowerPoint_16x9_en_2022" id="{17417353-F29F-0A4B-83F7-29687F17E628}" vid="{93F30902-AA21-1949-BB7A-58A21D924294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XOPT2025_xianbo</Template>
  <TotalTime>1893</TotalTime>
  <Words>843</Words>
  <Application>Microsoft Office PowerPoint</Application>
  <PresentationFormat>On-screen Show (16:9)</PresentationFormat>
  <Paragraphs>168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SimSun</vt:lpstr>
      <vt:lpstr>System Font Regular</vt:lpstr>
      <vt:lpstr>Arial</vt:lpstr>
      <vt:lpstr>Calibri</vt:lpstr>
      <vt:lpstr>Cambria Math</vt:lpstr>
      <vt:lpstr>Times New Roman</vt:lpstr>
      <vt:lpstr>Wingdings</vt:lpstr>
      <vt:lpstr>PSC_all-hands_Xianbo</vt:lpstr>
      <vt:lpstr>presentation_16x9</vt:lpstr>
      <vt:lpstr>DESY</vt:lpstr>
      <vt:lpstr>Curved Crystal Analyzers</vt:lpstr>
      <vt:lpstr>X-ray Emission Spectrometer Geometry</vt:lpstr>
      <vt:lpstr>Non-dispersive Geometry</vt:lpstr>
      <vt:lpstr>Effective Solid Angle</vt:lpstr>
      <vt:lpstr>Effective Solid Angle</vt:lpstr>
      <vt:lpstr>Effective Solid Angle</vt:lpstr>
      <vt:lpstr>Dispersive Spectrometers</vt:lpstr>
      <vt:lpstr>Crystal anisotropy and biaxial bending</vt:lpstr>
      <vt:lpstr>XOPPY-CRYSTAL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of hard x-ray beamline design</dc:title>
  <cp:lastModifiedBy>Shi, Xianbo</cp:lastModifiedBy>
  <cp:revision>143</cp:revision>
  <dcterms:modified xsi:type="dcterms:W3CDTF">2025-05-16T04:20:43Z</dcterms:modified>
</cp:coreProperties>
</file>